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Lst>
  <p:sldSz cx="18288000" cy="10287000"/>
  <p:notesSz cx="6858000" cy="9144000"/>
  <p:embeddedFontLst>
    <p:embeddedFont>
      <p:font typeface="Awami Nastaliq" panose="020B0604020202020204" charset="-78"/>
      <p:regular r:id="rId24"/>
    </p:embeddedFont>
    <p:embeddedFont>
      <p:font typeface="Awami Nastaliq Bold" panose="020B0604020202020204" charset="-78"/>
      <p:regular r:id="rId25"/>
    </p:embeddedFont>
    <p:embeddedFont>
      <p:font typeface="Calibri" panose="020F0502020204030204" pitchFamily="34" charset="0"/>
      <p:regular r:id="rId26"/>
      <p:bold r:id="rId27"/>
      <p:italic r:id="rId28"/>
      <p:boldItalic r:id="rId29"/>
    </p:embeddedFont>
    <p:embeddedFont>
      <p:font typeface="Canva Sans Bold" panose="020B0604020202020204" charset="0"/>
      <p:regular r:id="rId30"/>
    </p:embeddedFont>
    <p:embeddedFont>
      <p:font typeface="Daydream"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1830050"/>
          </a:xfrm>
          <a:custGeom>
            <a:avLst/>
            <a:gdLst/>
            <a:ahLst/>
            <a:cxnLst/>
            <a:rect l="l" t="t" r="r" b="b"/>
            <a:pathLst>
              <a:path w="18288000" h="11830050">
                <a:moveTo>
                  <a:pt x="0" y="0"/>
                </a:moveTo>
                <a:lnTo>
                  <a:pt x="18288000" y="0"/>
                </a:lnTo>
                <a:lnTo>
                  <a:pt x="18288000" y="11830050"/>
                </a:lnTo>
                <a:lnTo>
                  <a:pt x="0" y="11830050"/>
                </a:lnTo>
                <a:lnTo>
                  <a:pt x="0" y="0"/>
                </a:lnTo>
                <a:close/>
              </a:path>
            </a:pathLst>
          </a:custGeom>
          <a:blipFill>
            <a:blip r:embed="rId2"/>
            <a:stretch>
              <a:fillRect t="-19747" b="-3484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503781" y="237548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sp>
      <p:sp>
        <p:nvSpPr>
          <p:cNvPr id="3" name="TextBox 3"/>
          <p:cNvSpPr txBox="1"/>
          <p:nvPr/>
        </p:nvSpPr>
        <p:spPr>
          <a:xfrm>
            <a:off x="1822450" y="1986338"/>
            <a:ext cx="8168454" cy="5783580"/>
          </a:xfrm>
          <a:prstGeom prst="rect">
            <a:avLst/>
          </a:prstGeom>
        </p:spPr>
        <p:txBody>
          <a:bodyPr lIns="0" tIns="0" rIns="0" bIns="0" rtlCol="0" anchor="t">
            <a:spAutoFit/>
          </a:bodyPr>
          <a:lstStyle/>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Real Time Performance Graph </a:t>
            </a: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Matplotlib is used  to add a real-time graph that shows how the AI gets better over time.</a:t>
            </a: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 It displays:</a:t>
            </a: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 Accuracy: the frequency with which the AI accurately forecasts the user's next action</a:t>
            </a: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 Win Rate: the proportion of rounds that the AI wins</a:t>
            </a: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 These metrics show the agent's real-time learning progress.</a:t>
            </a:r>
          </a:p>
        </p:txBody>
      </p:sp>
      <p:sp>
        <p:nvSpPr>
          <p:cNvPr id="4" name="TextBox 4"/>
          <p:cNvSpPr txBox="1"/>
          <p:nvPr/>
        </p:nvSpPr>
        <p:spPr>
          <a:xfrm>
            <a:off x="15400048" y="-123825"/>
            <a:ext cx="2887952" cy="1152525"/>
          </a:xfrm>
          <a:prstGeom prst="rect">
            <a:avLst/>
          </a:prstGeom>
        </p:spPr>
        <p:txBody>
          <a:bodyPr lIns="0" tIns="0" rIns="0" bIns="0" rtlCol="0" anchor="t">
            <a:spAutoFit/>
          </a:bodyPr>
          <a:lstStyle/>
          <a:p>
            <a:pPr algn="ctr">
              <a:lnSpc>
                <a:spcPts val="9497"/>
              </a:lnSpc>
              <a:spcBef>
                <a:spcPct val="0"/>
              </a:spcBef>
            </a:pPr>
            <a:r>
              <a:rPr lang="en-US" sz="6783">
                <a:solidFill>
                  <a:srgbClr val="000000"/>
                </a:solidFill>
                <a:latin typeface="Daydream"/>
                <a:ea typeface="Daydream"/>
                <a:cs typeface="Daydream"/>
                <a:sym typeface="Daydream"/>
              </a:rPr>
              <a:t>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931042" y="393004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sp>
      <p:sp>
        <p:nvSpPr>
          <p:cNvPr id="3" name="TextBox 3"/>
          <p:cNvSpPr txBox="1"/>
          <p:nvPr/>
        </p:nvSpPr>
        <p:spPr>
          <a:xfrm>
            <a:off x="-696925" y="971550"/>
            <a:ext cx="12000928" cy="5478538"/>
          </a:xfrm>
          <a:prstGeom prst="rect">
            <a:avLst/>
          </a:prstGeom>
        </p:spPr>
        <p:txBody>
          <a:bodyPr lIns="0" tIns="0" rIns="0" bIns="0" rtlCol="0" anchor="t">
            <a:spAutoFit/>
          </a:bodyPr>
          <a:lstStyle/>
          <a:p>
            <a:pPr algn="ctr">
              <a:lnSpc>
                <a:spcPts val="3766"/>
              </a:lnSpc>
            </a:pPr>
            <a:r>
              <a:rPr lang="en-US" sz="2690" b="1">
                <a:solidFill>
                  <a:srgbClr val="000000"/>
                </a:solidFill>
                <a:latin typeface="Canva Sans Bold"/>
                <a:ea typeface="Canva Sans Bold"/>
                <a:cs typeface="Canva Sans Bold"/>
                <a:sym typeface="Canva Sans Bold"/>
              </a:rPr>
              <a:t> </a:t>
            </a:r>
          </a:p>
          <a:p>
            <a:pPr algn="ctr">
              <a:lnSpc>
                <a:spcPts val="3766"/>
              </a:lnSpc>
            </a:pPr>
            <a:r>
              <a:rPr lang="en-US" sz="2690" b="1">
                <a:solidFill>
                  <a:srgbClr val="000000"/>
                </a:solidFill>
                <a:latin typeface="Awami Nastaliq Bold"/>
                <a:ea typeface="Awami Nastaliq Bold"/>
                <a:cs typeface="Awami Nastaliq Bold"/>
                <a:sym typeface="Awami Nastaliq Bold"/>
              </a:rPr>
              <a:t>Key Contributions</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Designed a real-time gesture interface for human-computer interaction.</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Implemented gesture classification using landmark-based rule logic.</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Built an interactive RPS game with dynamic score and UI.</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Laid foundation for behavior-aware AI agents in competitive settings.</a:t>
            </a:r>
          </a:p>
          <a:p>
            <a:pPr algn="ctr">
              <a:lnSpc>
                <a:spcPts val="3766"/>
              </a:lnSpc>
            </a:pPr>
            <a:r>
              <a:rPr lang="en-US" sz="2690" b="1">
                <a:solidFill>
                  <a:srgbClr val="000000"/>
                </a:solidFill>
                <a:latin typeface="Awami Nastaliq Bold"/>
                <a:ea typeface="Awami Nastaliq Bold"/>
                <a:cs typeface="Awami Nastaliq Bold"/>
                <a:sym typeface="Awami Nastaliq Bold"/>
              </a:rPr>
              <a:t>Learning Outcomes</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Hands-on experience with MediaPipe, OpenCV, and Tkinter GUI.</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Practical application of AI opponent modeling and game theory.</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Understanding of human behavioral patterns in decision-making.</a:t>
            </a:r>
          </a:p>
          <a:p>
            <a:pPr marL="580880" lvl="1" indent="-290440" algn="ctr">
              <a:lnSpc>
                <a:spcPts val="3766"/>
              </a:lnSpc>
              <a:buFont typeface="Arial"/>
              <a:buChar char="•"/>
            </a:pPr>
            <a:r>
              <a:rPr lang="en-US" sz="2690" b="1">
                <a:solidFill>
                  <a:srgbClr val="000000"/>
                </a:solidFill>
                <a:latin typeface="Awami Nastaliq Bold"/>
                <a:ea typeface="Awami Nastaliq Bold"/>
                <a:cs typeface="Awami Nastaliq Bold"/>
                <a:sym typeface="Awami Nastaliq Bold"/>
              </a:rPr>
              <a:t>Integration of computer vision and AI strategy in real-world interaction systems.</a:t>
            </a:r>
          </a:p>
          <a:p>
            <a:pPr algn="ctr">
              <a:lnSpc>
                <a:spcPts val="2448"/>
              </a:lnSpc>
            </a:pPr>
            <a:endParaRPr lang="en-US" sz="2690" b="1">
              <a:solidFill>
                <a:srgbClr val="000000"/>
              </a:solidFill>
              <a:latin typeface="Awami Nastaliq Bold"/>
              <a:ea typeface="Awami Nastaliq Bold"/>
              <a:cs typeface="Awami Nastaliq Bold"/>
              <a:sym typeface="Awami Nastaliq Bold"/>
            </a:endParaRPr>
          </a:p>
        </p:txBody>
      </p:sp>
      <p:sp>
        <p:nvSpPr>
          <p:cNvPr id="4" name="TextBox 4"/>
          <p:cNvSpPr txBox="1"/>
          <p:nvPr/>
        </p:nvSpPr>
        <p:spPr>
          <a:xfrm>
            <a:off x="5303539" y="-180975"/>
            <a:ext cx="12984461"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Contributions &amp; Learning Outcomes</a:t>
            </a:r>
          </a:p>
        </p:txBody>
      </p:sp>
      <p:sp>
        <p:nvSpPr>
          <p:cNvPr id="5" name="TextBox 5"/>
          <p:cNvSpPr txBox="1"/>
          <p:nvPr/>
        </p:nvSpPr>
        <p:spPr>
          <a:xfrm>
            <a:off x="176602" y="6402463"/>
            <a:ext cx="12067643" cy="4389756"/>
          </a:xfrm>
          <a:prstGeom prst="rect">
            <a:avLst/>
          </a:prstGeom>
        </p:spPr>
        <p:txBody>
          <a:bodyPr lIns="0" tIns="0" rIns="0" bIns="0" rtlCol="0" anchor="t">
            <a:spAutoFit/>
          </a:bodyPr>
          <a:lstStyle/>
          <a:p>
            <a:pPr algn="l">
              <a:lnSpc>
                <a:spcPts val="3219"/>
              </a:lnSpc>
            </a:pPr>
            <a:r>
              <a:rPr lang="en-US" sz="2299" b="1">
                <a:solidFill>
                  <a:srgbClr val="000000"/>
                </a:solidFill>
                <a:latin typeface="Awami Nastaliq Bold"/>
                <a:ea typeface="Awami Nastaliq Bold"/>
                <a:cs typeface="Awami Nastaliq Bold"/>
                <a:sym typeface="Awami Nastaliq Bold"/>
              </a:rPr>
              <a:t>Gadha Suresh(CB.PS.I5DAS22018) -</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Designed and implemented the coding modules.</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Developed the training, testing, and integration of AI with real-time graphing.</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Ensured persistence (Q-table storage) and adaptive opponent modeling</a:t>
            </a:r>
          </a:p>
          <a:p>
            <a:pPr algn="l">
              <a:lnSpc>
                <a:spcPts val="3219"/>
              </a:lnSpc>
            </a:pPr>
            <a:r>
              <a:rPr lang="en-US" sz="2299" b="1">
                <a:solidFill>
                  <a:srgbClr val="000000"/>
                </a:solidFill>
                <a:latin typeface="Awami Nastaliq Bold"/>
                <a:ea typeface="Awami Nastaliq Bold"/>
                <a:cs typeface="Awami Nastaliq Bold"/>
                <a:sym typeface="Awami Nastaliq Bold"/>
              </a:rPr>
              <a:t>Sandra K S(CB.PS.I5DAS22049)-</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Conducted literature research on gesture recognition, opponent modeling, and game theory.</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Designed and prepared the presentation (PPT) structure and content.</a:t>
            </a:r>
          </a:p>
          <a:p>
            <a:pPr marL="496564" lvl="1" indent="-248282" algn="l">
              <a:lnSpc>
                <a:spcPts val="3219"/>
              </a:lnSpc>
              <a:buFont typeface="Arial"/>
              <a:buChar char="•"/>
            </a:pPr>
            <a:r>
              <a:rPr lang="en-US" sz="2299" b="1">
                <a:solidFill>
                  <a:srgbClr val="000000"/>
                </a:solidFill>
                <a:latin typeface="Awami Nastaliq Bold"/>
                <a:ea typeface="Awami Nastaliq Bold"/>
                <a:cs typeface="Awami Nastaliq Bold"/>
                <a:sym typeface="Awami Nastaliq Bold"/>
              </a:rPr>
              <a:t>Supported documentation and theoretical framing of the project.</a:t>
            </a:r>
          </a:p>
          <a:p>
            <a:pPr algn="l">
              <a:lnSpc>
                <a:spcPts val="3219"/>
              </a:lnSpc>
            </a:pPr>
            <a:endParaRPr lang="en-US" sz="2299" b="1">
              <a:solidFill>
                <a:srgbClr val="000000"/>
              </a:solidFill>
              <a:latin typeface="Awami Nastaliq Bold"/>
              <a:ea typeface="Awami Nastaliq Bold"/>
              <a:cs typeface="Awami Nastaliq Bold"/>
              <a:sym typeface="Awami Nastaliq Bold"/>
            </a:endParaRPr>
          </a:p>
          <a:p>
            <a:pPr algn="l">
              <a:lnSpc>
                <a:spcPts val="3219"/>
              </a:lnSpc>
            </a:pPr>
            <a:endParaRPr lang="en-US" sz="2299" b="1">
              <a:solidFill>
                <a:srgbClr val="000000"/>
              </a:solidFill>
              <a:latin typeface="Awami Nastaliq Bold"/>
              <a:ea typeface="Awami Nastaliq Bold"/>
              <a:cs typeface="Awami Nastaliq Bold"/>
              <a:sym typeface="Awami Nastaliq Bold"/>
            </a:endParaRPr>
          </a:p>
          <a:p>
            <a:pPr algn="ctr">
              <a:lnSpc>
                <a:spcPts val="3219"/>
              </a:lnSpc>
              <a:spcBef>
                <a:spcPct val="0"/>
              </a:spcBef>
            </a:pPr>
            <a:r>
              <a:rPr lang="en-US" sz="2299">
                <a:solidFill>
                  <a:srgbClr val="000000"/>
                </a:solidFill>
                <a:latin typeface="Awami Nastaliq"/>
                <a:ea typeface="Awami Nastaliq"/>
                <a:cs typeface="Awami Nastaliq"/>
                <a:sym typeface="Awami Nastaliq"/>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775" b="1775"/>
          <a:stretch>
            <a:fillRect/>
          </a:stretch>
        </p:blipFill>
        <p:spPr>
          <a:xfrm>
            <a:off x="2301699" y="0"/>
            <a:ext cx="13881799"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439" b="-29337"/>
            </a:stretch>
          </a:blipFill>
        </p:spPr>
      </p:sp>
      <p:sp>
        <p:nvSpPr>
          <p:cNvPr id="3" name="TextBox 3"/>
          <p:cNvSpPr txBox="1"/>
          <p:nvPr/>
        </p:nvSpPr>
        <p:spPr>
          <a:xfrm>
            <a:off x="-685800" y="8572500"/>
            <a:ext cx="8001000" cy="3195319"/>
          </a:xfrm>
          <a:prstGeom prst="rect">
            <a:avLst/>
          </a:prstGeom>
          <a:scene3d>
            <a:camera prst="obliqueTopLeft"/>
            <a:lightRig rig="threePt" dir="t"/>
          </a:scene3d>
        </p:spPr>
        <p:txBody>
          <a:bodyPr wrap="square" lIns="0" tIns="0" rIns="0" bIns="0" rtlCol="0" anchor="t">
            <a:spAutoFit/>
          </a:bodyPr>
          <a:lstStyle/>
          <a:p>
            <a:pPr algn="ctr">
              <a:lnSpc>
                <a:spcPts val="12880"/>
              </a:lnSpc>
            </a:pPr>
            <a:r>
              <a:rPr lang="en-US" sz="9200" b="1" dirty="0">
                <a:solidFill>
                  <a:srgbClr val="FFFFFE"/>
                </a:solidFill>
                <a:effectLst>
                  <a:outerShdw blurRad="38100" dist="38100" dir="2700000" algn="tl">
                    <a:srgbClr val="000000">
                      <a:alpha val="43137"/>
                    </a:srgbClr>
                  </a:outerShdw>
                </a:effectLst>
                <a:latin typeface="Canva Sans Bold"/>
                <a:ea typeface="Canva Sans Bold"/>
                <a:cs typeface="Canva Sans Bold"/>
                <a:sym typeface="Canva Sans Bold"/>
              </a:rPr>
              <a:t>REVIEW - 2</a:t>
            </a:r>
          </a:p>
          <a:p>
            <a:pPr algn="ctr">
              <a:lnSpc>
                <a:spcPts val="12880"/>
              </a:lnSpc>
            </a:pPr>
            <a:endParaRPr lang="en-US" sz="9200" b="1" dirty="0">
              <a:solidFill>
                <a:srgbClr val="FFFFFE"/>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6556" y="1668039"/>
            <a:ext cx="17951444" cy="7633427"/>
          </a:xfrm>
          <a:prstGeom prst="rect">
            <a:avLst/>
          </a:prstGeom>
        </p:spPr>
        <p:txBody>
          <a:bodyPr lIns="0" tIns="0" rIns="0" bIns="0" rtlCol="0" anchor="t">
            <a:spAutoFit/>
          </a:bodyPr>
          <a:lstStyle/>
          <a:p>
            <a:pPr algn="ctr">
              <a:lnSpc>
                <a:spcPts val="5034"/>
              </a:lnSpc>
              <a:spcBef>
                <a:spcPct val="0"/>
              </a:spcBef>
            </a:pPr>
            <a:r>
              <a:rPr lang="en-US" sz="3596">
                <a:solidFill>
                  <a:srgbClr val="000000"/>
                </a:solidFill>
                <a:latin typeface="Awami Nastaliq"/>
                <a:ea typeface="Awami Nastaliq"/>
                <a:cs typeface="Awami Nastaliq"/>
                <a:sym typeface="Awami Nastaliq"/>
              </a:rPr>
              <a:t>The </a:t>
            </a:r>
            <a:r>
              <a:rPr lang="en-US" sz="3596" b="1">
                <a:solidFill>
                  <a:srgbClr val="000000"/>
                </a:solidFill>
                <a:latin typeface="Awami Nastaliq Bold"/>
                <a:ea typeface="Awami Nastaliq Bold"/>
                <a:cs typeface="Awami Nastaliq Bold"/>
                <a:sym typeface="Awami Nastaliq Bold"/>
              </a:rPr>
              <a:t>objective </a:t>
            </a:r>
            <a:r>
              <a:rPr lang="en-US" sz="3596">
                <a:solidFill>
                  <a:srgbClr val="000000"/>
                </a:solidFill>
                <a:latin typeface="Awami Nastaliq"/>
                <a:ea typeface="Awami Nastaliq"/>
                <a:cs typeface="Awami Nastaliq"/>
                <a:sym typeface="Awami Nastaliq"/>
              </a:rPr>
              <a:t>is to develop an adaptive RPS AI that takes advantage of human behavioural biases by utilising opponent modelling and real-time hand gesture recognition. </a:t>
            </a:r>
          </a:p>
          <a:p>
            <a:pPr algn="ctr">
              <a:lnSpc>
                <a:spcPts val="5034"/>
              </a:lnSpc>
              <a:spcBef>
                <a:spcPct val="0"/>
              </a:spcBef>
            </a:pPr>
            <a:r>
              <a:rPr lang="en-US" sz="3596" b="1">
                <a:solidFill>
                  <a:srgbClr val="000000"/>
                </a:solidFill>
                <a:latin typeface="Awami Nastaliq Bold"/>
                <a:ea typeface="Awami Nastaliq Bold"/>
                <a:cs typeface="Awami Nastaliq Bold"/>
                <a:sym typeface="Awami Nastaliq Bold"/>
              </a:rPr>
              <a:t> Tech stack</a:t>
            </a:r>
            <a:r>
              <a:rPr lang="en-US" sz="3596">
                <a:solidFill>
                  <a:srgbClr val="000000"/>
                </a:solidFill>
                <a:latin typeface="Awami Nastaliq"/>
                <a:ea typeface="Awami Nastaliq"/>
                <a:cs typeface="Awami Nastaliq"/>
                <a:sym typeface="Awami Nastaliq"/>
              </a:rPr>
              <a:t>: Tkinter + MediaPipe + OpenCV for gesture recognition; Q-learning with Q-table for AI strategy. </a:t>
            </a:r>
          </a:p>
          <a:p>
            <a:pPr algn="ctr">
              <a:lnSpc>
                <a:spcPts val="5034"/>
              </a:lnSpc>
              <a:spcBef>
                <a:spcPct val="0"/>
              </a:spcBef>
            </a:pPr>
            <a:r>
              <a:rPr lang="en-US" sz="3596" b="1">
                <a:solidFill>
                  <a:srgbClr val="000000"/>
                </a:solidFill>
                <a:latin typeface="Awami Nastaliq Bold"/>
                <a:ea typeface="Awami Nastaliq Bold"/>
                <a:cs typeface="Awami Nastaliq Bold"/>
                <a:sym typeface="Awami Nastaliq Bold"/>
              </a:rPr>
              <a:t> Five levels of difficulty are available for AI</a:t>
            </a:r>
            <a:r>
              <a:rPr lang="en-US" sz="3596">
                <a:solidFill>
                  <a:srgbClr val="000000"/>
                </a:solidFill>
                <a:latin typeface="Awami Nastaliq"/>
                <a:ea typeface="Awami Nastaliq"/>
                <a:cs typeface="Awami Nastaliq"/>
                <a:sym typeface="Awami Nastaliq"/>
              </a:rPr>
              <a:t>, ranging from random play to sophisticated Q-learning with persistent memory and Markov-style pattern prediction. </a:t>
            </a:r>
          </a:p>
          <a:p>
            <a:pPr algn="ctr">
              <a:lnSpc>
                <a:spcPts val="5034"/>
              </a:lnSpc>
              <a:spcBef>
                <a:spcPct val="0"/>
              </a:spcBef>
            </a:pPr>
            <a:r>
              <a:rPr lang="en-US" sz="3596">
                <a:solidFill>
                  <a:srgbClr val="000000"/>
                </a:solidFill>
                <a:latin typeface="Awami Nastaliq"/>
                <a:ea typeface="Awami Nastaliq"/>
                <a:cs typeface="Awami Nastaliq"/>
                <a:sym typeface="Awami Nastaliq"/>
              </a:rPr>
              <a:t> </a:t>
            </a:r>
            <a:r>
              <a:rPr lang="en-US" sz="3596" b="1">
                <a:solidFill>
                  <a:srgbClr val="000000"/>
                </a:solidFill>
                <a:latin typeface="Awami Nastaliq Bold"/>
                <a:ea typeface="Awami Nastaliq Bold"/>
                <a:cs typeface="Awami Nastaliq Bold"/>
                <a:sym typeface="Awami Nastaliq Bold"/>
              </a:rPr>
              <a:t>Opponent Modelling:</a:t>
            </a:r>
            <a:r>
              <a:rPr lang="en-US" sz="3596">
                <a:solidFill>
                  <a:srgbClr val="000000"/>
                </a:solidFill>
                <a:latin typeface="Awami Nastaliq"/>
                <a:ea typeface="Awami Nastaliq"/>
                <a:cs typeface="Awami Nastaliq"/>
                <a:sym typeface="Awami Nastaliq"/>
              </a:rPr>
              <a:t> Predicts human movements (e.g., Win-Stay Lose-Shift, Rock bias) using Markov chains, frequency analysis, and sequence patterns. </a:t>
            </a:r>
          </a:p>
          <a:p>
            <a:pPr algn="ctr">
              <a:lnSpc>
                <a:spcPts val="5034"/>
              </a:lnSpc>
              <a:spcBef>
                <a:spcPct val="0"/>
              </a:spcBef>
            </a:pPr>
            <a:r>
              <a:rPr lang="en-US" sz="3596" b="1">
                <a:solidFill>
                  <a:srgbClr val="000000"/>
                </a:solidFill>
                <a:latin typeface="Awami Nastaliq Bold"/>
                <a:ea typeface="Awami Nastaliq Bold"/>
                <a:cs typeface="Awami Nastaliq Bold"/>
                <a:sym typeface="Awami Nastaliq Bold"/>
              </a:rPr>
              <a:t> Key features </a:t>
            </a:r>
            <a:r>
              <a:rPr lang="en-US" sz="3596">
                <a:solidFill>
                  <a:srgbClr val="000000"/>
                </a:solidFill>
                <a:latin typeface="Awami Nastaliq"/>
                <a:ea typeface="Awami Nastaliq"/>
                <a:cs typeface="Awami Nastaliq"/>
                <a:sym typeface="Awami Nastaliq"/>
              </a:rPr>
              <a:t>include gesture input via a webcam in real time, eliminating the need for a keyboard. </a:t>
            </a:r>
          </a:p>
          <a:p>
            <a:pPr algn="ctr">
              <a:lnSpc>
                <a:spcPts val="5034"/>
              </a:lnSpc>
              <a:spcBef>
                <a:spcPct val="0"/>
              </a:spcBef>
            </a:pPr>
            <a:r>
              <a:rPr lang="en-US" sz="3596">
                <a:solidFill>
                  <a:srgbClr val="000000"/>
                </a:solidFill>
                <a:latin typeface="Awami Nastaliq"/>
                <a:ea typeface="Awami Nastaliq"/>
                <a:cs typeface="Awami Nastaliq"/>
                <a:sym typeface="Awami Nastaliq"/>
              </a:rPr>
              <a:t> Real-time tracking of win-rate and accuracy. </a:t>
            </a:r>
          </a:p>
          <a:p>
            <a:pPr algn="ctr">
              <a:lnSpc>
                <a:spcPts val="5034"/>
              </a:lnSpc>
              <a:spcBef>
                <a:spcPct val="0"/>
              </a:spcBef>
            </a:pPr>
            <a:r>
              <a:rPr lang="en-US" sz="3596">
                <a:solidFill>
                  <a:srgbClr val="000000"/>
                </a:solidFill>
                <a:latin typeface="Awami Nastaliq"/>
                <a:ea typeface="Awami Nastaliq"/>
                <a:cs typeface="Awami Nastaliq"/>
                <a:sym typeface="Awami Nastaliq"/>
              </a:rPr>
              <a:t> </a:t>
            </a:r>
            <a:r>
              <a:rPr lang="en-US" sz="3596" b="1">
                <a:solidFill>
                  <a:srgbClr val="000000"/>
                </a:solidFill>
                <a:latin typeface="Awami Nastaliq Bold"/>
                <a:ea typeface="Awami Nastaliq Bold"/>
                <a:cs typeface="Awami Nastaliq Bold"/>
                <a:sym typeface="Awami Nastaliq Bold"/>
              </a:rPr>
              <a:t>Contributions</a:t>
            </a:r>
            <a:r>
              <a:rPr lang="en-US" sz="3596">
                <a:solidFill>
                  <a:srgbClr val="000000"/>
                </a:solidFill>
                <a:latin typeface="Awami Nastaliq"/>
                <a:ea typeface="Awami Nastaliq"/>
                <a:cs typeface="Awami Nastaliq"/>
                <a:sym typeface="Awami Nastaliq"/>
              </a:rPr>
              <a:t>: Creates interactive, human-aware systems by combining adaptive AI, behavioural game theory, and computer vision.</a:t>
            </a:r>
          </a:p>
        </p:txBody>
      </p:sp>
      <p:sp>
        <p:nvSpPr>
          <p:cNvPr id="3" name="TextBox 3"/>
          <p:cNvSpPr txBox="1"/>
          <p:nvPr/>
        </p:nvSpPr>
        <p:spPr>
          <a:xfrm>
            <a:off x="6971109" y="141711"/>
            <a:ext cx="3556992" cy="1593003"/>
          </a:xfrm>
          <a:prstGeom prst="rect">
            <a:avLst/>
          </a:prstGeom>
        </p:spPr>
        <p:txBody>
          <a:bodyPr lIns="0" tIns="0" rIns="0" bIns="0" rtlCol="0" anchor="t">
            <a:spAutoFit/>
          </a:bodyPr>
          <a:lstStyle/>
          <a:p>
            <a:pPr algn="ctr">
              <a:lnSpc>
                <a:spcPts val="12996"/>
              </a:lnSpc>
              <a:spcBef>
                <a:spcPct val="0"/>
              </a:spcBef>
            </a:pPr>
            <a:r>
              <a:rPr lang="en-US" sz="9283">
                <a:solidFill>
                  <a:srgbClr val="000000"/>
                </a:solidFill>
                <a:latin typeface="Daydream"/>
                <a:ea typeface="Daydream"/>
                <a:cs typeface="Daydream"/>
                <a:sym typeface="Daydream"/>
              </a:rPr>
              <a:t> Overview</a:t>
            </a:r>
          </a:p>
        </p:txBody>
      </p:sp>
      <p:sp>
        <p:nvSpPr>
          <p:cNvPr id="4" name="AutoShape 4"/>
          <p:cNvSpPr/>
          <p:nvPr/>
        </p:nvSpPr>
        <p:spPr>
          <a:xfrm>
            <a:off x="5897880" y="1359369"/>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2648992"/>
          <a:ext cx="18288001" cy="7200900"/>
        </p:xfrm>
        <a:graphic>
          <a:graphicData uri="http://schemas.openxmlformats.org/drawingml/2006/table">
            <a:tbl>
              <a:tblPr/>
              <a:tblGrid>
                <a:gridCol w="2874724">
                  <a:extLst>
                    <a:ext uri="{9D8B030D-6E8A-4147-A177-3AD203B41FA5}">
                      <a16:colId xmlns:a16="http://schemas.microsoft.com/office/drawing/2014/main" val="20000"/>
                    </a:ext>
                  </a:extLst>
                </a:gridCol>
                <a:gridCol w="5116557">
                  <a:extLst>
                    <a:ext uri="{9D8B030D-6E8A-4147-A177-3AD203B41FA5}">
                      <a16:colId xmlns:a16="http://schemas.microsoft.com/office/drawing/2014/main" val="20001"/>
                    </a:ext>
                  </a:extLst>
                </a:gridCol>
                <a:gridCol w="6170472">
                  <a:extLst>
                    <a:ext uri="{9D8B030D-6E8A-4147-A177-3AD203B41FA5}">
                      <a16:colId xmlns:a16="http://schemas.microsoft.com/office/drawing/2014/main" val="20002"/>
                    </a:ext>
                  </a:extLst>
                </a:gridCol>
                <a:gridCol w="4126248">
                  <a:extLst>
                    <a:ext uri="{9D8B030D-6E8A-4147-A177-3AD203B41FA5}">
                      <a16:colId xmlns:a16="http://schemas.microsoft.com/office/drawing/2014/main" val="20003"/>
                    </a:ext>
                  </a:extLst>
                </a:gridCol>
              </a:tblGrid>
              <a:tr h="1752347">
                <a:tc>
                  <a:txBody>
                    <a:bodyPr/>
                    <a:lstStyle/>
                    <a:p>
                      <a:pPr algn="ctr">
                        <a:lnSpc>
                          <a:spcPts val="5179"/>
                        </a:lnSpc>
                        <a:defRPr/>
                      </a:pPr>
                      <a:r>
                        <a:rPr lang="en-US" sz="3699">
                          <a:solidFill>
                            <a:srgbClr val="000000"/>
                          </a:solidFill>
                          <a:latin typeface="Awami Nastaliq"/>
                          <a:ea typeface="Awami Nastaliq"/>
                          <a:cs typeface="Awami Nastaliq"/>
                          <a:sym typeface="Awami Nastaliq"/>
                        </a:rPr>
                        <a:t>Feature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9"/>
                        </a:lnSpc>
                        <a:defRPr/>
                      </a:pPr>
                      <a:r>
                        <a:rPr lang="en-US" sz="3699">
                          <a:solidFill>
                            <a:srgbClr val="000000"/>
                          </a:solidFill>
                          <a:latin typeface="Awami Nastaliq"/>
                          <a:ea typeface="Awami Nastaliq"/>
                          <a:cs typeface="Awami Nastaliq"/>
                          <a:sym typeface="Awami Nastaliq"/>
                        </a:rPr>
                        <a:t>First Version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9"/>
                        </a:lnSpc>
                        <a:defRPr/>
                      </a:pPr>
                      <a:r>
                        <a:rPr lang="en-US" sz="3699">
                          <a:solidFill>
                            <a:srgbClr val="000000"/>
                          </a:solidFill>
                          <a:latin typeface="Awami Nastaliq"/>
                          <a:ea typeface="Awami Nastaliq"/>
                          <a:cs typeface="Awami Nastaliq"/>
                          <a:sym typeface="Awami Nastaliq"/>
                        </a:rPr>
                        <a:t>Final Version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179"/>
                        </a:lnSpc>
                        <a:defRPr/>
                      </a:pPr>
                      <a:r>
                        <a:rPr lang="en-US" sz="3699">
                          <a:solidFill>
                            <a:srgbClr val="000000"/>
                          </a:solidFill>
                          <a:latin typeface="Awami Nastaliq"/>
                          <a:ea typeface="Awami Nastaliq"/>
                          <a:cs typeface="Awami Nastaliq"/>
                          <a:sym typeface="Awami Nastaliq"/>
                        </a:rPr>
                        <a:t>Relevance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4144">
                <a:tc>
                  <a:txBody>
                    <a:bodyPr/>
                    <a:lstStyle/>
                    <a:p>
                      <a:pPr algn="ctr">
                        <a:lnSpc>
                          <a:spcPts val="4199"/>
                        </a:lnSpc>
                        <a:defRPr/>
                      </a:pPr>
                      <a:r>
                        <a:rPr lang="en-US" sz="2999">
                          <a:solidFill>
                            <a:srgbClr val="000000"/>
                          </a:solidFill>
                          <a:latin typeface="Awami Nastaliq"/>
                          <a:ea typeface="Awami Nastaliq"/>
                          <a:cs typeface="Awami Nastaliq"/>
                          <a:sym typeface="Awami Nastaliq"/>
                        </a:rPr>
                        <a:t>Visualization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Awami Nastaliq"/>
                          <a:ea typeface="Awami Nastaliq"/>
                          <a:cs typeface="Awami Nastaliq"/>
                          <a:sym typeface="Awami Nastaliq"/>
                        </a:rPr>
                        <a:t>Matplotlib popup window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Awami Nastaliq"/>
                          <a:ea typeface="Awami Nastaliq"/>
                          <a:cs typeface="Awami Nastaliq"/>
                          <a:sym typeface="Awami Nastaliq"/>
                        </a:rPr>
                        <a:t>Embedded OpenCV graph (Win Rate, Q-States,  Avg Q)</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Awami Nastaliq"/>
                          <a:ea typeface="Awami Nastaliq"/>
                          <a:cs typeface="Awami Nastaliq"/>
                          <a:sym typeface="Awami Nastaliq"/>
                        </a:rPr>
                        <a:t>Professional, crash-free demo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24409">
                <a:tc>
                  <a:txBody>
                    <a:bodyPr/>
                    <a:lstStyle/>
                    <a:p>
                      <a:pPr algn="ctr">
                        <a:lnSpc>
                          <a:spcPts val="4199"/>
                        </a:lnSpc>
                        <a:defRPr/>
                      </a:pPr>
                      <a:r>
                        <a:rPr lang="en-US" sz="2999">
                          <a:solidFill>
                            <a:srgbClr val="000000"/>
                          </a:solidFill>
                          <a:latin typeface="Awami Nastaliq"/>
                          <a:ea typeface="Awami Nastaliq"/>
                          <a:cs typeface="Awami Nastaliq"/>
                          <a:sym typeface="Awami Nastaliq"/>
                        </a:rPr>
                        <a:t>Error Handling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a:solidFill>
                            <a:srgbClr val="000000"/>
                          </a:solidFill>
                          <a:latin typeface="Awami Nastaliq"/>
                          <a:ea typeface="Awami Nastaliq"/>
                          <a:cs typeface="Awami Nastaliq"/>
                          <a:sym typeface="Awami Nastaliq"/>
                        </a:rPr>
                        <a:t>Minimal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wami Nastaliq"/>
                          <a:ea typeface="Awami Nastaliq"/>
                          <a:cs typeface="Awami Nastaliq"/>
                          <a:sym typeface="Awami Nastaliq"/>
                        </a:rPr>
                        <a:t>Camera check,  Q-table load/save errors,  Tkinter cleanup"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Awami Nastaliq"/>
                          <a:ea typeface="Awami Nastaliq"/>
                          <a:cs typeface="Awami Nastaliq"/>
                          <a:sym typeface="Awami Nastaliq"/>
                        </a:rPr>
                        <a:t>Robust for demos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6385322" y="-180975"/>
            <a:ext cx="4728567" cy="1576069"/>
          </a:xfrm>
          <a:prstGeom prst="rect">
            <a:avLst/>
          </a:prstGeom>
        </p:spPr>
        <p:txBody>
          <a:bodyPr lIns="0" tIns="0" rIns="0" bIns="0" rtlCol="0" anchor="t">
            <a:spAutoFit/>
          </a:bodyPr>
          <a:lstStyle/>
          <a:p>
            <a:pPr algn="ctr">
              <a:lnSpc>
                <a:spcPts val="12880"/>
              </a:lnSpc>
              <a:spcBef>
                <a:spcPct val="0"/>
              </a:spcBef>
            </a:pPr>
            <a:r>
              <a:rPr lang="en-US" sz="9200">
                <a:solidFill>
                  <a:srgbClr val="000000"/>
                </a:solidFill>
                <a:latin typeface="Daydream"/>
                <a:ea typeface="Daydream"/>
                <a:cs typeface="Daydream"/>
                <a:sym typeface="Daydream"/>
              </a:rPr>
              <a:t>Improvements</a:t>
            </a:r>
          </a:p>
        </p:txBody>
      </p:sp>
      <p:sp>
        <p:nvSpPr>
          <p:cNvPr id="6" name="AutoShape 6"/>
          <p:cNvSpPr/>
          <p:nvPr/>
        </p:nvSpPr>
        <p:spPr>
          <a:xfrm>
            <a:off x="5897880" y="1359369"/>
            <a:ext cx="5216009" cy="3572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1453" y="-161925"/>
            <a:ext cx="18288000" cy="2868288"/>
          </a:xfrm>
          <a:prstGeom prst="rect">
            <a:avLst/>
          </a:prstGeom>
        </p:spPr>
        <p:txBody>
          <a:bodyPr lIns="0" tIns="0" rIns="0" bIns="0" rtlCol="0" anchor="t">
            <a:spAutoFit/>
          </a:bodyPr>
          <a:lstStyle/>
          <a:p>
            <a:pPr algn="ctr">
              <a:lnSpc>
                <a:spcPts val="11480"/>
              </a:lnSpc>
              <a:spcBef>
                <a:spcPct val="0"/>
              </a:spcBef>
            </a:pPr>
            <a:r>
              <a:rPr lang="en-US" sz="8200">
                <a:solidFill>
                  <a:srgbClr val="000000"/>
                </a:solidFill>
                <a:latin typeface="Daydream"/>
                <a:ea typeface="Daydream"/>
                <a:cs typeface="Daydream"/>
                <a:sym typeface="Daydream"/>
              </a:rPr>
              <a:t>Research-Inspired Implementation of Opponent Modeling in Multi-Agent Reinforcement Learning</a:t>
            </a:r>
          </a:p>
        </p:txBody>
      </p:sp>
      <p:sp>
        <p:nvSpPr>
          <p:cNvPr id="3" name="TextBox 3"/>
          <p:cNvSpPr txBox="1"/>
          <p:nvPr/>
        </p:nvSpPr>
        <p:spPr>
          <a:xfrm>
            <a:off x="213630" y="2649213"/>
            <a:ext cx="18074370" cy="6684751"/>
          </a:xfrm>
          <a:prstGeom prst="rect">
            <a:avLst/>
          </a:prstGeom>
        </p:spPr>
        <p:txBody>
          <a:bodyPr lIns="0" tIns="0" rIns="0" bIns="0" rtlCol="0" anchor="t">
            <a:spAutoFit/>
          </a:bodyPr>
          <a:lstStyle/>
          <a:p>
            <a:pPr algn="ctr">
              <a:lnSpc>
                <a:spcPts val="4469"/>
              </a:lnSpc>
              <a:spcBef>
                <a:spcPct val="0"/>
              </a:spcBef>
            </a:pPr>
            <a:r>
              <a:rPr lang="en-US" sz="3192">
                <a:solidFill>
                  <a:srgbClr val="000000"/>
                </a:solidFill>
                <a:latin typeface="Awami Nastaliq"/>
                <a:ea typeface="Awami Nastaliq"/>
                <a:cs typeface="Awami Nastaliq"/>
                <a:sym typeface="Awami Nastaliq"/>
              </a:rPr>
              <a:t>Rock-Paper-Scissors reinforcement learning project skilfully combines concepts from "Opponent Modelling in Poker" and "Modelling Opponent Learning in Repeated Games". We took the idea of agents that  model their opponents’ evolving strategies  over repeated interactions from the first paper. The use of  Q-learning with  history-based state representation demonstrates this, as the AI gradually picks up on and adjusts to the user's actions. Similar to how agents in the paper refine their strategy towards stable equilibria, progressive opponent learning is further simulated by using  adaptive difficulty levels  and a  ε-greedy exploration policy.</a:t>
            </a:r>
          </a:p>
          <a:p>
            <a:pPr algn="ctr">
              <a:lnSpc>
                <a:spcPts val="4469"/>
              </a:lnSpc>
              <a:spcBef>
                <a:spcPct val="0"/>
              </a:spcBef>
            </a:pPr>
            <a:r>
              <a:rPr lang="en-US" sz="3192">
                <a:solidFill>
                  <a:srgbClr val="000000"/>
                </a:solidFill>
                <a:latin typeface="Awami Nastaliq"/>
                <a:ea typeface="Awami Nastaliq"/>
                <a:cs typeface="Awami Nastaliq"/>
                <a:sym typeface="Awami Nastaliq"/>
              </a:rPr>
              <a:t>Since the AI must interpret imperfect visual information (hand gestures detected through Mediapipe) rather than having direct knowledge of the player's move, we took the concept of adaptive decision-making under uncertainty from the poker research. Similar to how a poker AI modifies its model in response to observed betting behaviour, our system continuously updates Q-values in real time. Long-term learning persistence is also ensured by the ability to save and reload the learnt Q-table, which enables the AI to accumulate experience across sessions. This feature closely resembles the adaptive memory mechanism used in poker opponent modelling.</a:t>
            </a:r>
          </a:p>
        </p:txBody>
      </p:sp>
      <p:sp>
        <p:nvSpPr>
          <p:cNvPr id="4" name="AutoShape 4"/>
          <p:cNvSpPr/>
          <p:nvPr/>
        </p:nvSpPr>
        <p:spPr>
          <a:xfrm>
            <a:off x="1526582" y="1028700"/>
            <a:ext cx="15004682" cy="0"/>
          </a:xfrm>
          <a:prstGeom prst="line">
            <a:avLst/>
          </a:prstGeom>
          <a:ln w="38100" cap="flat">
            <a:solidFill>
              <a:srgbClr val="000000"/>
            </a:solidFill>
            <a:prstDash val="solid"/>
            <a:headEnd type="none" w="sm" len="sm"/>
            <a:tailEnd type="none" w="sm" len="sm"/>
          </a:ln>
        </p:spPr>
      </p:sp>
      <p:sp>
        <p:nvSpPr>
          <p:cNvPr id="5" name="AutoShape 5"/>
          <p:cNvSpPr/>
          <p:nvPr/>
        </p:nvSpPr>
        <p:spPr>
          <a:xfrm>
            <a:off x="1028700" y="2410567"/>
            <a:ext cx="1623060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442087" y="1376044"/>
            <a:ext cx="6492240" cy="0"/>
          </a:xfrm>
          <a:prstGeom prst="line">
            <a:avLst/>
          </a:prstGeom>
          <a:ln w="38100" cap="flat">
            <a:solidFill>
              <a:srgbClr val="000000"/>
            </a:solidFill>
            <a:prstDash val="solid"/>
            <a:headEnd type="none" w="sm" len="sm"/>
            <a:tailEnd type="none" w="sm" len="sm"/>
          </a:ln>
        </p:spPr>
      </p:sp>
      <p:sp>
        <p:nvSpPr>
          <p:cNvPr id="3" name="Freeform 3"/>
          <p:cNvSpPr/>
          <p:nvPr/>
        </p:nvSpPr>
        <p:spPr>
          <a:xfrm>
            <a:off x="0" y="5759803"/>
            <a:ext cx="18288000" cy="2168950"/>
          </a:xfrm>
          <a:custGeom>
            <a:avLst/>
            <a:gdLst/>
            <a:ahLst/>
            <a:cxnLst/>
            <a:rect l="l" t="t" r="r" b="b"/>
            <a:pathLst>
              <a:path w="18288000" h="2168950">
                <a:moveTo>
                  <a:pt x="0" y="0"/>
                </a:moveTo>
                <a:lnTo>
                  <a:pt x="18288000" y="0"/>
                </a:lnTo>
                <a:lnTo>
                  <a:pt x="18288000" y="2168950"/>
                </a:lnTo>
                <a:lnTo>
                  <a:pt x="0" y="2168950"/>
                </a:lnTo>
                <a:lnTo>
                  <a:pt x="0" y="0"/>
                </a:lnTo>
                <a:close/>
              </a:path>
            </a:pathLst>
          </a:custGeom>
          <a:blipFill>
            <a:blip r:embed="rId2"/>
            <a:stretch>
              <a:fillRect t="-3273" r="-12187" b="-8846"/>
            </a:stretch>
          </a:blipFill>
        </p:spPr>
      </p:sp>
      <p:sp>
        <p:nvSpPr>
          <p:cNvPr id="4" name="TextBox 4"/>
          <p:cNvSpPr txBox="1"/>
          <p:nvPr/>
        </p:nvSpPr>
        <p:spPr>
          <a:xfrm>
            <a:off x="0" y="-180975"/>
            <a:ext cx="6492240"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Algorithm</a:t>
            </a:r>
          </a:p>
        </p:txBody>
      </p:sp>
      <p:sp>
        <p:nvSpPr>
          <p:cNvPr id="5" name="TextBox 5"/>
          <p:cNvSpPr txBox="1"/>
          <p:nvPr/>
        </p:nvSpPr>
        <p:spPr>
          <a:xfrm>
            <a:off x="0" y="2243808"/>
            <a:ext cx="18288000" cy="2601595"/>
          </a:xfrm>
          <a:prstGeom prst="rect">
            <a:avLst/>
          </a:prstGeom>
        </p:spPr>
        <p:txBody>
          <a:bodyPr lIns="0" tIns="0" rIns="0" bIns="0" rtlCol="0" anchor="t">
            <a:spAutoFit/>
          </a:bodyPr>
          <a:lstStyle/>
          <a:p>
            <a:pPr algn="l">
              <a:lnSpc>
                <a:spcPts val="5179"/>
              </a:lnSpc>
              <a:spcBef>
                <a:spcPct val="0"/>
              </a:spcBef>
            </a:pPr>
            <a:r>
              <a:rPr lang="en-US" sz="3699">
                <a:solidFill>
                  <a:srgbClr val="000000"/>
                </a:solidFill>
                <a:latin typeface="Awami Nastaliq"/>
                <a:ea typeface="Awami Nastaliq"/>
                <a:cs typeface="Awami Nastaliq"/>
                <a:sym typeface="Awami Nastaliq"/>
              </a:rPr>
              <a:t>1. Q-Learning (Model-Free Reinforcement Learning)</a:t>
            </a:r>
          </a:p>
          <a:p>
            <a:pPr algn="l">
              <a:lnSpc>
                <a:spcPts val="5179"/>
              </a:lnSpc>
              <a:spcBef>
                <a:spcPct val="0"/>
              </a:spcBef>
            </a:pPr>
            <a:r>
              <a:rPr lang="en-US" sz="3699">
                <a:solidFill>
                  <a:srgbClr val="000000"/>
                </a:solidFill>
                <a:latin typeface="Awami Nastaliq"/>
                <a:ea typeface="Awami Nastaliq"/>
                <a:cs typeface="Awami Nastaliq"/>
                <a:sym typeface="Awami Nastaliq"/>
              </a:rPr>
              <a:t>What it does: Learns an optimal policy by updating action-value estimates (Q-values) based on rewards.Why used: To enable the AI to learn from wins/losses and adapt its strategy over time without knowing game rules in advance.</a:t>
            </a:r>
          </a:p>
        </p:txBody>
      </p:sp>
      <p:sp>
        <p:nvSpPr>
          <p:cNvPr id="6" name="Freeform 6"/>
          <p:cNvSpPr/>
          <p:nvPr/>
        </p:nvSpPr>
        <p:spPr>
          <a:xfrm>
            <a:off x="14105421" y="51257"/>
            <a:ext cx="4182579" cy="2996248"/>
          </a:xfrm>
          <a:custGeom>
            <a:avLst/>
            <a:gdLst/>
            <a:ahLst/>
            <a:cxnLst/>
            <a:rect l="l" t="t" r="r" b="b"/>
            <a:pathLst>
              <a:path w="4182579" h="2996248">
                <a:moveTo>
                  <a:pt x="0" y="0"/>
                </a:moveTo>
                <a:lnTo>
                  <a:pt x="4182579" y="0"/>
                </a:lnTo>
                <a:lnTo>
                  <a:pt x="4182579" y="2996248"/>
                </a:lnTo>
                <a:lnTo>
                  <a:pt x="0" y="2996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20254" y="-180975"/>
            <a:ext cx="6492240"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Algorithm</a:t>
            </a:r>
          </a:p>
        </p:txBody>
      </p:sp>
      <p:sp>
        <p:nvSpPr>
          <p:cNvPr id="3" name="AutoShape 3"/>
          <p:cNvSpPr/>
          <p:nvPr/>
        </p:nvSpPr>
        <p:spPr>
          <a:xfrm>
            <a:off x="0" y="1376044"/>
            <a:ext cx="6492240" cy="0"/>
          </a:xfrm>
          <a:prstGeom prst="line">
            <a:avLst/>
          </a:prstGeom>
          <a:ln w="38100" cap="flat">
            <a:solidFill>
              <a:srgbClr val="000000"/>
            </a:solidFill>
            <a:prstDash val="solid"/>
            <a:headEnd type="none" w="sm" len="sm"/>
            <a:tailEnd type="none" w="sm" len="sm"/>
          </a:ln>
        </p:spPr>
      </p:sp>
      <p:sp>
        <p:nvSpPr>
          <p:cNvPr id="4" name="Freeform 4"/>
          <p:cNvSpPr/>
          <p:nvPr/>
        </p:nvSpPr>
        <p:spPr>
          <a:xfrm>
            <a:off x="1028700" y="4260259"/>
            <a:ext cx="15295436" cy="4214034"/>
          </a:xfrm>
          <a:custGeom>
            <a:avLst/>
            <a:gdLst/>
            <a:ahLst/>
            <a:cxnLst/>
            <a:rect l="l" t="t" r="r" b="b"/>
            <a:pathLst>
              <a:path w="15295436" h="4214034">
                <a:moveTo>
                  <a:pt x="0" y="0"/>
                </a:moveTo>
                <a:lnTo>
                  <a:pt x="15295436" y="0"/>
                </a:lnTo>
                <a:lnTo>
                  <a:pt x="15295436" y="4214035"/>
                </a:lnTo>
                <a:lnTo>
                  <a:pt x="0" y="4214035"/>
                </a:lnTo>
                <a:lnTo>
                  <a:pt x="0" y="0"/>
                </a:lnTo>
                <a:close/>
              </a:path>
            </a:pathLst>
          </a:custGeom>
          <a:blipFill>
            <a:blip r:embed="rId2"/>
            <a:stretch>
              <a:fillRect t="-6350" b="-6350"/>
            </a:stretch>
          </a:blipFill>
        </p:spPr>
      </p:sp>
      <p:sp>
        <p:nvSpPr>
          <p:cNvPr id="5" name="Freeform 5"/>
          <p:cNvSpPr/>
          <p:nvPr/>
        </p:nvSpPr>
        <p:spPr>
          <a:xfrm>
            <a:off x="14105421" y="51257"/>
            <a:ext cx="4182579" cy="2996248"/>
          </a:xfrm>
          <a:custGeom>
            <a:avLst/>
            <a:gdLst/>
            <a:ahLst/>
            <a:cxnLst/>
            <a:rect l="l" t="t" r="r" b="b"/>
            <a:pathLst>
              <a:path w="4182579" h="2996248">
                <a:moveTo>
                  <a:pt x="0" y="0"/>
                </a:moveTo>
                <a:lnTo>
                  <a:pt x="4182579" y="0"/>
                </a:lnTo>
                <a:lnTo>
                  <a:pt x="4182579" y="2996248"/>
                </a:lnTo>
                <a:lnTo>
                  <a:pt x="0" y="2996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95796" y="2041982"/>
            <a:ext cx="16230600" cy="1944370"/>
          </a:xfrm>
          <a:prstGeom prst="rect">
            <a:avLst/>
          </a:prstGeom>
        </p:spPr>
        <p:txBody>
          <a:bodyPr lIns="0" tIns="0" rIns="0" bIns="0" rtlCol="0" anchor="t">
            <a:spAutoFit/>
          </a:bodyPr>
          <a:lstStyle/>
          <a:p>
            <a:pPr algn="l">
              <a:lnSpc>
                <a:spcPts val="5179"/>
              </a:lnSpc>
              <a:spcBef>
                <a:spcPct val="0"/>
              </a:spcBef>
            </a:pPr>
            <a:r>
              <a:rPr lang="en-US" sz="3699">
                <a:solidFill>
                  <a:srgbClr val="000000"/>
                </a:solidFill>
                <a:latin typeface="Awami Nastaliq"/>
                <a:ea typeface="Awami Nastaliq"/>
                <a:cs typeface="Awami Nastaliq"/>
                <a:sym typeface="Awami Nastaliq"/>
              </a:rPr>
              <a:t>2. ε-Greedy Policy (Exploration vs Exploitation)</a:t>
            </a:r>
          </a:p>
          <a:p>
            <a:pPr algn="l">
              <a:lnSpc>
                <a:spcPts val="5179"/>
              </a:lnSpc>
              <a:spcBef>
                <a:spcPct val="0"/>
              </a:spcBef>
            </a:pPr>
            <a:r>
              <a:rPr lang="en-US" sz="3699">
                <a:solidFill>
                  <a:srgbClr val="000000"/>
                </a:solidFill>
                <a:latin typeface="Awami Nastaliq"/>
                <a:ea typeface="Awami Nastaliq"/>
                <a:cs typeface="Awami Nastaliq"/>
                <a:sym typeface="Awami Nastaliq"/>
              </a:rPr>
              <a:t>What it does: Balances trying new actions (exploration) vs using the best-known action (exploitation).</a:t>
            </a:r>
          </a:p>
        </p:txBody>
      </p:sp>
      <p:sp>
        <p:nvSpPr>
          <p:cNvPr id="7" name="TextBox 7"/>
          <p:cNvSpPr txBox="1"/>
          <p:nvPr/>
        </p:nvSpPr>
        <p:spPr>
          <a:xfrm>
            <a:off x="0" y="8683844"/>
            <a:ext cx="18288000" cy="1287145"/>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Awami Nastaliq"/>
                <a:ea typeface="Awami Nastaliq"/>
                <a:cs typeface="Awami Nastaliq"/>
                <a:sym typeface="Awami Nastaliq"/>
              </a:rPr>
              <a:t>Why used: Prevents the AI from getting stuck in suboptimal strategies. At Level 5, eps=0.05 → 95% exploitation, 5% exploration.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20254" y="-180975"/>
            <a:ext cx="6492240"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Algorithm</a:t>
            </a:r>
          </a:p>
        </p:txBody>
      </p:sp>
      <p:sp>
        <p:nvSpPr>
          <p:cNvPr id="3" name="AutoShape 3"/>
          <p:cNvSpPr/>
          <p:nvPr/>
        </p:nvSpPr>
        <p:spPr>
          <a:xfrm>
            <a:off x="0" y="1376044"/>
            <a:ext cx="5079028" cy="0"/>
          </a:xfrm>
          <a:prstGeom prst="line">
            <a:avLst/>
          </a:prstGeom>
          <a:ln w="38100" cap="flat">
            <a:solidFill>
              <a:srgbClr val="000000"/>
            </a:solidFill>
            <a:prstDash val="solid"/>
            <a:headEnd type="none" w="sm" len="sm"/>
            <a:tailEnd type="none" w="sm" len="sm"/>
          </a:ln>
        </p:spPr>
      </p:sp>
      <p:sp>
        <p:nvSpPr>
          <p:cNvPr id="4" name="Freeform 4"/>
          <p:cNvSpPr/>
          <p:nvPr/>
        </p:nvSpPr>
        <p:spPr>
          <a:xfrm>
            <a:off x="0" y="4479805"/>
            <a:ext cx="18682395" cy="2579324"/>
          </a:xfrm>
          <a:custGeom>
            <a:avLst/>
            <a:gdLst/>
            <a:ahLst/>
            <a:cxnLst/>
            <a:rect l="l" t="t" r="r" b="b"/>
            <a:pathLst>
              <a:path w="18682395" h="2579324">
                <a:moveTo>
                  <a:pt x="0" y="0"/>
                </a:moveTo>
                <a:lnTo>
                  <a:pt x="18682395" y="0"/>
                </a:lnTo>
                <a:lnTo>
                  <a:pt x="18682395" y="2579324"/>
                </a:lnTo>
                <a:lnTo>
                  <a:pt x="0" y="2579324"/>
                </a:lnTo>
                <a:lnTo>
                  <a:pt x="0" y="0"/>
                </a:lnTo>
                <a:close/>
              </a:path>
            </a:pathLst>
          </a:custGeom>
          <a:blipFill>
            <a:blip r:embed="rId2"/>
            <a:stretch>
              <a:fillRect l="-77" r="-1899" b="-4032"/>
            </a:stretch>
          </a:blipFill>
        </p:spPr>
      </p:sp>
      <p:sp>
        <p:nvSpPr>
          <p:cNvPr id="5" name="TextBox 5"/>
          <p:cNvSpPr txBox="1"/>
          <p:nvPr/>
        </p:nvSpPr>
        <p:spPr>
          <a:xfrm>
            <a:off x="0" y="1746186"/>
            <a:ext cx="18288000" cy="1944370"/>
          </a:xfrm>
          <a:prstGeom prst="rect">
            <a:avLst/>
          </a:prstGeom>
        </p:spPr>
        <p:txBody>
          <a:bodyPr lIns="0" tIns="0" rIns="0" bIns="0" rtlCol="0" anchor="t">
            <a:spAutoFit/>
          </a:bodyPr>
          <a:lstStyle/>
          <a:p>
            <a:pPr algn="l">
              <a:lnSpc>
                <a:spcPts val="5179"/>
              </a:lnSpc>
              <a:spcBef>
                <a:spcPct val="0"/>
              </a:spcBef>
            </a:pPr>
            <a:r>
              <a:rPr lang="en-US" sz="3699">
                <a:solidFill>
                  <a:srgbClr val="000000"/>
                </a:solidFill>
                <a:latin typeface="Awami Nastaliq"/>
                <a:ea typeface="Awami Nastaliq"/>
                <a:cs typeface="Awami Nastaliq"/>
                <a:sym typeface="Awami Nastaliq"/>
              </a:rPr>
              <a:t>3. Markov State Representation (Approximate MDP)</a:t>
            </a:r>
          </a:p>
          <a:p>
            <a:pPr algn="l">
              <a:lnSpc>
                <a:spcPts val="5179"/>
              </a:lnSpc>
              <a:spcBef>
                <a:spcPct val="0"/>
              </a:spcBef>
            </a:pPr>
            <a:r>
              <a:rPr lang="en-US" sz="3699">
                <a:solidFill>
                  <a:srgbClr val="000000"/>
                </a:solidFill>
                <a:latin typeface="Awami Nastaliq"/>
                <a:ea typeface="Awami Nastaliq"/>
                <a:cs typeface="Awami Nastaliq"/>
                <a:sym typeface="Awami Nastaliq"/>
              </a:rPr>
              <a:t>What it does: Converts the history of moves into a "state" so RPS can be treated as a Markov Decision Process.</a:t>
            </a:r>
          </a:p>
        </p:txBody>
      </p:sp>
      <p:sp>
        <p:nvSpPr>
          <p:cNvPr id="6" name="Freeform 6"/>
          <p:cNvSpPr/>
          <p:nvPr/>
        </p:nvSpPr>
        <p:spPr>
          <a:xfrm>
            <a:off x="14718995" y="51257"/>
            <a:ext cx="3569005" cy="2556705"/>
          </a:xfrm>
          <a:custGeom>
            <a:avLst/>
            <a:gdLst/>
            <a:ahLst/>
            <a:cxnLst/>
            <a:rect l="l" t="t" r="r" b="b"/>
            <a:pathLst>
              <a:path w="3569005" h="2556705">
                <a:moveTo>
                  <a:pt x="0" y="0"/>
                </a:moveTo>
                <a:lnTo>
                  <a:pt x="3569005" y="0"/>
                </a:lnTo>
                <a:lnTo>
                  <a:pt x="3569005" y="2556705"/>
                </a:lnTo>
                <a:lnTo>
                  <a:pt x="0" y="2556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20246" y="1947319"/>
            <a:ext cx="18047507" cy="7771108"/>
          </a:xfrm>
          <a:prstGeom prst="rect">
            <a:avLst/>
          </a:prstGeom>
        </p:spPr>
        <p:txBody>
          <a:bodyPr lIns="0" tIns="0" rIns="0" bIns="0" rtlCol="0" anchor="t">
            <a:spAutoFit/>
          </a:bodyPr>
          <a:lstStyle/>
          <a:p>
            <a:pPr algn="ctr">
              <a:lnSpc>
                <a:spcPts val="4796"/>
              </a:lnSpc>
            </a:pPr>
            <a:r>
              <a:rPr lang="en-US" sz="3425" b="1">
                <a:solidFill>
                  <a:srgbClr val="000000"/>
                </a:solidFill>
                <a:latin typeface="Awami Nastaliq Bold"/>
                <a:ea typeface="Awami Nastaliq Bold"/>
                <a:cs typeface="Awami Nastaliq Bold"/>
                <a:sym typeface="Awami Nastaliq Bold"/>
              </a:rPr>
              <a:t>With the help of real-time computer vision-based hand gesture recognition and adaptive AI strategy learning, this project provides a comprehensive Adaptive Human-Opponent Modelling system for the classic Rock, Paper, Scissors (RPS) game. Using a multi-layered opponent modelling approach and Google's MediaPipe framework for landmark detection, the system achieves real-time gesture classification and demonstrates measurable adaptation to human behavioural patterns. Using frequency analysis, sequence pattern recognition, and Markov chain modelling, the AI is more adapt at predicting opponent strategies than random play against human subjects. The fields of behavioural game theory, adaptive AI systems, and human-computer interaction are advanced by this work, which has applications in interactive gaming, psychological research, and adaptive user interfaces. </a:t>
            </a:r>
          </a:p>
          <a:p>
            <a:pPr algn="ctr">
              <a:lnSpc>
                <a:spcPts val="4796"/>
              </a:lnSpc>
            </a:pPr>
            <a:endParaRPr lang="en-US" sz="3425" b="1">
              <a:solidFill>
                <a:srgbClr val="000000"/>
              </a:solidFill>
              <a:latin typeface="Awami Nastaliq Bold"/>
              <a:ea typeface="Awami Nastaliq Bold"/>
              <a:cs typeface="Awami Nastaliq Bold"/>
              <a:sym typeface="Awami Nastaliq Bold"/>
            </a:endParaRPr>
          </a:p>
          <a:p>
            <a:pPr algn="ctr">
              <a:lnSpc>
                <a:spcPts val="4796"/>
              </a:lnSpc>
            </a:pPr>
            <a:r>
              <a:rPr lang="en-US" sz="3425" b="1">
                <a:solidFill>
                  <a:srgbClr val="000000"/>
                </a:solidFill>
                <a:latin typeface="Awami Nastaliq Bold"/>
                <a:ea typeface="Awami Nastaliq Bold"/>
                <a:cs typeface="Awami Nastaliq Bold"/>
                <a:sym typeface="Awami Nastaliq Bold"/>
              </a:rPr>
              <a:t>Keywords: Computer Vision, Hand Gesture Recognition, Opponent Modeling, Game Theory, Human-Computer Interaction, MediaPipe, Behavioral Analysis </a:t>
            </a:r>
          </a:p>
        </p:txBody>
      </p:sp>
      <p:sp>
        <p:nvSpPr>
          <p:cNvPr id="3" name="TextBox 3"/>
          <p:cNvSpPr txBox="1"/>
          <p:nvPr/>
        </p:nvSpPr>
        <p:spPr>
          <a:xfrm>
            <a:off x="12712476" y="-180975"/>
            <a:ext cx="7448899"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Abstract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150178"/>
            <a:ext cx="4511278"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Contribution</a:t>
            </a:r>
          </a:p>
        </p:txBody>
      </p:sp>
      <p:sp>
        <p:nvSpPr>
          <p:cNvPr id="3" name="AutoShape 3"/>
          <p:cNvSpPr/>
          <p:nvPr/>
        </p:nvSpPr>
        <p:spPr>
          <a:xfrm>
            <a:off x="0" y="1599632"/>
            <a:ext cx="4783196"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5055493" y="2728381"/>
            <a:ext cx="6950075"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Awami Nastaliq"/>
                <a:ea typeface="Awami Nastaliq"/>
                <a:cs typeface="Awami Nastaliq"/>
                <a:sym typeface="Awami Nastaliq"/>
              </a:rPr>
              <a:t>Gadha Suresh (CB.PS.I5DAS22018) </a:t>
            </a:r>
          </a:p>
        </p:txBody>
      </p:sp>
      <p:sp>
        <p:nvSpPr>
          <p:cNvPr id="5" name="TextBox 5"/>
          <p:cNvSpPr txBox="1"/>
          <p:nvPr/>
        </p:nvSpPr>
        <p:spPr>
          <a:xfrm>
            <a:off x="1379934" y="3853601"/>
            <a:ext cx="15879366" cy="21145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Q-learning core was implemented using adaptive ε-greedy policy and Markovian state representation.</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Created an AI adversary model that uses Q-table storage to persistently learn human patterns.</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Created a live performance graph with real-time metrics (Win Rate, Q-States, and Avg Q).</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Level-progression logic was designed to guarantee that learning was validated before progressing.</a:t>
            </a:r>
          </a:p>
        </p:txBody>
      </p:sp>
      <p:sp>
        <p:nvSpPr>
          <p:cNvPr id="6" name="TextBox 6"/>
          <p:cNvSpPr txBox="1"/>
          <p:nvPr/>
        </p:nvSpPr>
        <p:spPr>
          <a:xfrm>
            <a:off x="5036494" y="6457206"/>
            <a:ext cx="6427986" cy="629920"/>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Awami Nastaliq"/>
                <a:ea typeface="Awami Nastaliq"/>
                <a:cs typeface="Awami Nastaliq"/>
                <a:sym typeface="Awami Nastaliq"/>
              </a:rPr>
              <a:t>Sandra K S (CB.PS.I5DAS22049) </a:t>
            </a:r>
          </a:p>
        </p:txBody>
      </p:sp>
      <p:sp>
        <p:nvSpPr>
          <p:cNvPr id="7" name="TextBox 7"/>
          <p:cNvSpPr txBox="1"/>
          <p:nvPr/>
        </p:nvSpPr>
        <p:spPr>
          <a:xfrm>
            <a:off x="1028700" y="7639050"/>
            <a:ext cx="15003661" cy="26479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Investigated RL, opponent modelling, and gesture recognition in human–AI interaction.</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MediaPipe was used to build a pipeline for hand gesture detection and stabilisation.</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Created a real-time user interface using learning graphs, score tracking, and OpenCV visuals.</a:t>
            </a:r>
          </a:p>
          <a:p>
            <a:pPr marL="647700" lvl="1" indent="-323850" algn="ctr">
              <a:lnSpc>
                <a:spcPts val="4200"/>
              </a:lnSpc>
              <a:buFont typeface="Arial"/>
              <a:buChar char="•"/>
            </a:pPr>
            <a:r>
              <a:rPr lang="en-US" sz="3000">
                <a:solidFill>
                  <a:srgbClr val="000000"/>
                </a:solidFill>
                <a:latin typeface="Awami Nastaliq"/>
                <a:ea typeface="Awami Nastaliq"/>
                <a:cs typeface="Awami Nastaliq"/>
                <a:sym typeface="Awami Nastaliq"/>
              </a:rPr>
              <a:t> Oversaw the creation of presentations, documentation, and the ethical justification of adaptive AI.</a:t>
            </a:r>
          </a:p>
        </p:txBody>
      </p:sp>
      <p:sp>
        <p:nvSpPr>
          <p:cNvPr id="8" name="Freeform 5">
            <a:extLst>
              <a:ext uri="{FF2B5EF4-FFF2-40B4-BE49-F238E27FC236}">
                <a16:creationId xmlns:a16="http://schemas.microsoft.com/office/drawing/2014/main" id="{5E3C9054-E80A-A5C3-1DA4-ED09AB811E5F}"/>
              </a:ext>
            </a:extLst>
          </p:cNvPr>
          <p:cNvSpPr/>
          <p:nvPr/>
        </p:nvSpPr>
        <p:spPr>
          <a:xfrm>
            <a:off x="15316200" y="346620"/>
            <a:ext cx="2759254" cy="2759254"/>
          </a:xfrm>
          <a:custGeom>
            <a:avLst/>
            <a:gdLst/>
            <a:ahLst/>
            <a:cxnLst/>
            <a:rect l="l" t="t" r="r" b="b"/>
            <a:pathLst>
              <a:path w="2759254" h="2759254">
                <a:moveTo>
                  <a:pt x="0" y="0"/>
                </a:moveTo>
                <a:lnTo>
                  <a:pt x="2759254" y="0"/>
                </a:lnTo>
                <a:lnTo>
                  <a:pt x="2759254" y="2759254"/>
                </a:lnTo>
                <a:lnTo>
                  <a:pt x="0" y="2759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368653"/>
            <a:ext cx="3813671"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Conclusion</a:t>
            </a:r>
          </a:p>
        </p:txBody>
      </p:sp>
      <p:sp>
        <p:nvSpPr>
          <p:cNvPr id="3" name="AutoShape 3"/>
          <p:cNvSpPr/>
          <p:nvPr/>
        </p:nvSpPr>
        <p:spPr>
          <a:xfrm>
            <a:off x="0" y="1745297"/>
            <a:ext cx="6492240"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0" y="3003842"/>
            <a:ext cx="17780456" cy="5605626"/>
          </a:xfrm>
          <a:prstGeom prst="rect">
            <a:avLst/>
          </a:prstGeom>
        </p:spPr>
        <p:txBody>
          <a:bodyPr lIns="0" tIns="0" rIns="0" bIns="0" rtlCol="0" anchor="t">
            <a:spAutoFit/>
          </a:bodyPr>
          <a:lstStyle/>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Builds a human-interactive, adaptive AI system by fusing computer vision and reinforcement learning.</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Interprets human input and permits natural interaction through the use of real-time gesture recognition.</a:t>
            </a:r>
          </a:p>
          <a:p>
            <a:pPr marL="686792" lvl="1" indent="-343396" algn="ctr">
              <a:lnSpc>
                <a:spcPts val="4453"/>
              </a:lnSpc>
              <a:buAutoNum type="arabicPeriod"/>
            </a:pPr>
            <a:r>
              <a:rPr lang="en-US" sz="3181">
                <a:solidFill>
                  <a:srgbClr val="000000"/>
                </a:solidFill>
                <a:latin typeface="Awami Nastaliq"/>
                <a:ea typeface="Awami Nastaliq"/>
                <a:cs typeface="Awami Nastaliq"/>
                <a:sym typeface="Awami Nastaliq"/>
              </a:rPr>
              <a:t> Combines adaptive decision-making, Q-learning, and opponent modelling to provide intelligent gameplay.</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Continuously learns and gets better through real-time interactions with other users.</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Shows independent behavioural adaptation based on human tactics that have been observed.</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Incorporates performance metrics to track and display learning progress over time.</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Converts theoretical research into a workable, practical application (e.g., opponent modelling in repeated games).</a:t>
            </a:r>
          </a:p>
          <a:p>
            <a:pPr marL="686792" lvl="1" indent="-343396" algn="l">
              <a:lnSpc>
                <a:spcPts val="4453"/>
              </a:lnSpc>
              <a:buAutoNum type="arabicPeriod"/>
            </a:pPr>
            <a:r>
              <a:rPr lang="en-US" sz="3181">
                <a:solidFill>
                  <a:srgbClr val="000000"/>
                </a:solidFill>
                <a:latin typeface="Awami Nastaliq"/>
                <a:ea typeface="Awami Nastaliq"/>
                <a:cs typeface="Awami Nastaliq"/>
                <a:sym typeface="Awami Nastaliq"/>
              </a:rPr>
              <a:t> Draws attention to the potential of adaptive AI in intelligent user interfaces, human-AI collaboration, and interactive gaming.</a:t>
            </a:r>
          </a:p>
        </p:txBody>
      </p:sp>
      <p:sp>
        <p:nvSpPr>
          <p:cNvPr id="5" name="Freeform 5"/>
          <p:cNvSpPr/>
          <p:nvPr/>
        </p:nvSpPr>
        <p:spPr>
          <a:xfrm>
            <a:off x="15316200" y="-222940"/>
            <a:ext cx="2759254" cy="2759254"/>
          </a:xfrm>
          <a:custGeom>
            <a:avLst/>
            <a:gdLst/>
            <a:ahLst/>
            <a:cxnLst/>
            <a:rect l="l" t="t" r="r" b="b"/>
            <a:pathLst>
              <a:path w="2759254" h="2759254">
                <a:moveTo>
                  <a:pt x="0" y="0"/>
                </a:moveTo>
                <a:lnTo>
                  <a:pt x="2759254" y="0"/>
                </a:lnTo>
                <a:lnTo>
                  <a:pt x="2759254" y="2759254"/>
                </a:lnTo>
                <a:lnTo>
                  <a:pt x="0" y="2759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78856" y="1981200"/>
            <a:ext cx="15609144" cy="8003540"/>
          </a:xfrm>
          <a:prstGeom prst="rect">
            <a:avLst/>
          </a:prstGeom>
        </p:spPr>
        <p:txBody>
          <a:bodyPr lIns="0" tIns="0" rIns="0" bIns="0" rtlCol="0" anchor="t">
            <a:spAutoFit/>
          </a:bodyPr>
          <a:lstStyle/>
          <a:p>
            <a:pPr algn="l">
              <a:lnSpc>
                <a:spcPts val="5600"/>
              </a:lnSpc>
            </a:pPr>
            <a:r>
              <a:rPr lang="en-US" sz="4000" b="1">
                <a:solidFill>
                  <a:srgbClr val="000000"/>
                </a:solidFill>
                <a:latin typeface="Awami Nastaliq Bold"/>
                <a:ea typeface="Awami Nastaliq Bold"/>
                <a:cs typeface="Awami Nastaliq Bold"/>
                <a:sym typeface="Awami Nastaliq Bold"/>
              </a:rPr>
              <a:t>1.Billings, D., Burch, N., Davidson, A., Holte, R., Schaeffer, J. (2006). Opponent Modeling in Poker.</a:t>
            </a:r>
          </a:p>
          <a:p>
            <a:pPr algn="l">
              <a:lnSpc>
                <a:spcPts val="5600"/>
              </a:lnSpc>
            </a:pPr>
            <a:r>
              <a:rPr lang="en-US" sz="4000" b="1">
                <a:solidFill>
                  <a:srgbClr val="000000"/>
                </a:solidFill>
                <a:latin typeface="Awami Nastaliq Bold"/>
                <a:ea typeface="Awami Nastaliq Bold"/>
                <a:cs typeface="Awami Nastaliq Bold"/>
                <a:sym typeface="Awami Nastaliq Bold"/>
              </a:rPr>
              <a:t>2.Modeling opponent learning in multiagent repeated games</a:t>
            </a:r>
          </a:p>
          <a:p>
            <a:pPr algn="l">
              <a:lnSpc>
                <a:spcPts val="5600"/>
              </a:lnSpc>
            </a:pPr>
            <a:r>
              <a:rPr lang="en-US" sz="4000" b="1">
                <a:solidFill>
                  <a:srgbClr val="000000"/>
                </a:solidFill>
                <a:latin typeface="Awami Nastaliq Bold"/>
                <a:ea typeface="Awami Nastaliq Bold"/>
                <a:cs typeface="Awami Nastaliq Bold"/>
                <a:sym typeface="Awami Nastaliq Bold"/>
              </a:rPr>
              <a:t>(https://dl.acm.org/doi/10.1007/s10489-022-04249-x)</a:t>
            </a:r>
          </a:p>
          <a:p>
            <a:pPr algn="l">
              <a:lnSpc>
                <a:spcPts val="5600"/>
              </a:lnSpc>
            </a:pPr>
            <a:r>
              <a:rPr lang="en-US" sz="4000" b="1">
                <a:solidFill>
                  <a:srgbClr val="000000"/>
                </a:solidFill>
                <a:latin typeface="Awami Nastaliq Bold"/>
                <a:ea typeface="Awami Nastaliq Bold"/>
                <a:cs typeface="Awami Nastaliq Bold"/>
                <a:sym typeface="Awami Nastaliq Bold"/>
              </a:rPr>
              <a:t>3.MediaPipe Documentation- (/ai.google.dev/edge/mediapipe/solutions/guide)</a:t>
            </a:r>
          </a:p>
          <a:p>
            <a:pPr algn="l">
              <a:lnSpc>
                <a:spcPts val="5600"/>
              </a:lnSpc>
            </a:pPr>
            <a:r>
              <a:rPr lang="en-US" sz="4000" b="1">
                <a:solidFill>
                  <a:srgbClr val="000000"/>
                </a:solidFill>
                <a:latin typeface="Awami Nastaliq Bold"/>
                <a:ea typeface="Awami Nastaliq Bold"/>
                <a:cs typeface="Awami Nastaliq Bold"/>
                <a:sym typeface="Awami Nastaliq Bold"/>
              </a:rPr>
              <a:t>4.Hanshu Zhang,Cleotilde Gonzalez,Frederic Moisan(2020).Paper-Rock-Scissors: an exploration of the dynamics of players’ strategies</a:t>
            </a:r>
          </a:p>
          <a:p>
            <a:pPr algn="l">
              <a:lnSpc>
                <a:spcPts val="5600"/>
              </a:lnSpc>
            </a:pPr>
            <a:r>
              <a:rPr lang="en-US" sz="4000" b="1">
                <a:solidFill>
                  <a:srgbClr val="000000"/>
                </a:solidFill>
                <a:latin typeface="Awami Nastaliq Bold"/>
                <a:ea typeface="Awami Nastaliq Bold"/>
                <a:cs typeface="Awami Nastaliq Bold"/>
                <a:sym typeface="Awami Nastaliq Bold"/>
              </a:rPr>
              <a:t>5.OpenCV and Tkinter Documentation</a:t>
            </a:r>
          </a:p>
          <a:p>
            <a:pPr algn="ctr">
              <a:lnSpc>
                <a:spcPts val="6719"/>
              </a:lnSpc>
            </a:pPr>
            <a:endParaRPr lang="en-US" sz="4000" b="1">
              <a:solidFill>
                <a:srgbClr val="000000"/>
              </a:solidFill>
              <a:latin typeface="Awami Nastaliq Bold"/>
              <a:ea typeface="Awami Nastaliq Bold"/>
              <a:cs typeface="Awami Nastaliq Bold"/>
              <a:sym typeface="Awami Nastaliq Bold"/>
            </a:endParaRPr>
          </a:p>
          <a:p>
            <a:pPr algn="ctr">
              <a:lnSpc>
                <a:spcPts val="6719"/>
              </a:lnSpc>
            </a:pPr>
            <a:endParaRPr lang="en-US" sz="4000" b="1">
              <a:solidFill>
                <a:srgbClr val="000000"/>
              </a:solidFill>
              <a:latin typeface="Awami Nastaliq Bold"/>
              <a:ea typeface="Awami Nastaliq Bold"/>
              <a:cs typeface="Awami Nastaliq Bold"/>
              <a:sym typeface="Awami Nastaliq Bold"/>
            </a:endParaRPr>
          </a:p>
        </p:txBody>
      </p:sp>
      <p:sp>
        <p:nvSpPr>
          <p:cNvPr id="3" name="Freeform 3"/>
          <p:cNvSpPr/>
          <p:nvPr/>
        </p:nvSpPr>
        <p:spPr>
          <a:xfrm>
            <a:off x="0" y="0"/>
            <a:ext cx="2431473" cy="4114800"/>
          </a:xfrm>
          <a:custGeom>
            <a:avLst/>
            <a:gdLst/>
            <a:ahLst/>
            <a:cxnLst/>
            <a:rect l="l" t="t" r="r" b="b"/>
            <a:pathLst>
              <a:path w="2431473" h="4114800">
                <a:moveTo>
                  <a:pt x="0" y="0"/>
                </a:moveTo>
                <a:lnTo>
                  <a:pt x="2431473" y="0"/>
                </a:lnTo>
                <a:lnTo>
                  <a:pt x="24314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598154" y="-180975"/>
            <a:ext cx="3689846"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829308" y="482253"/>
            <a:ext cx="4458692"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Introduction</a:t>
            </a:r>
          </a:p>
        </p:txBody>
      </p:sp>
      <p:sp>
        <p:nvSpPr>
          <p:cNvPr id="3" name="TextBox 3"/>
          <p:cNvSpPr txBox="1"/>
          <p:nvPr/>
        </p:nvSpPr>
        <p:spPr>
          <a:xfrm>
            <a:off x="207044" y="1028700"/>
            <a:ext cx="11281003" cy="8926225"/>
          </a:xfrm>
          <a:prstGeom prst="rect">
            <a:avLst/>
          </a:prstGeom>
        </p:spPr>
        <p:txBody>
          <a:bodyPr lIns="0" tIns="0" rIns="0" bIns="0" rtlCol="0" anchor="t">
            <a:spAutoFit/>
          </a:bodyPr>
          <a:lstStyle/>
          <a:p>
            <a:pPr algn="ctr">
              <a:lnSpc>
                <a:spcPts val="171"/>
              </a:lnSpc>
            </a:pPr>
            <a:endParaRPr/>
          </a:p>
          <a:p>
            <a:pPr algn="ctr">
              <a:lnSpc>
                <a:spcPts val="3708"/>
              </a:lnSpc>
            </a:pPr>
            <a:r>
              <a:rPr lang="en-US" sz="2648" b="1">
                <a:solidFill>
                  <a:srgbClr val="000000"/>
                </a:solidFill>
                <a:latin typeface="Awami Nastaliq Bold"/>
                <a:ea typeface="Awami Nastaliq Bold"/>
                <a:cs typeface="Awami Nastaliq Bold"/>
                <a:sym typeface="Awami Nastaliq Bold"/>
              </a:rPr>
              <a:t>  Problem Description</a:t>
            </a:r>
          </a:p>
          <a:p>
            <a:pPr algn="ctr">
              <a:lnSpc>
                <a:spcPts val="3708"/>
              </a:lnSpc>
            </a:pPr>
            <a:r>
              <a:rPr lang="en-US" sz="2648" b="1">
                <a:solidFill>
                  <a:srgbClr val="000000"/>
                </a:solidFill>
                <a:latin typeface="Awami Nastaliq Bold"/>
                <a:ea typeface="Awami Nastaliq Bold"/>
                <a:cs typeface="Awami Nastaliq Bold"/>
                <a:sym typeface="Awami Nastaliq Bold"/>
              </a:rPr>
              <a:t> Rock-Paper-Scissors (RPS) offers a rich platform for behaviour and strategy analysis despite its simple appearance. Humans rarely play randomly due to cognitive biases, which reveals patterns that can be taken advantage of. Most of today's AI adversaries can't effectively use Q learning to adapt to these behaviours.</a:t>
            </a:r>
          </a:p>
          <a:p>
            <a:pPr algn="ctr">
              <a:lnSpc>
                <a:spcPts val="3708"/>
              </a:lnSpc>
            </a:pPr>
            <a:endParaRPr lang="en-US" sz="2648" b="1">
              <a:solidFill>
                <a:srgbClr val="000000"/>
              </a:solidFill>
              <a:latin typeface="Awami Nastaliq Bold"/>
              <a:ea typeface="Awami Nastaliq Bold"/>
              <a:cs typeface="Awami Nastaliq Bold"/>
              <a:sym typeface="Awami Nastaliq Bold"/>
            </a:endParaRPr>
          </a:p>
          <a:p>
            <a:pPr algn="ctr">
              <a:lnSpc>
                <a:spcPts val="3708"/>
              </a:lnSpc>
            </a:pPr>
            <a:r>
              <a:rPr lang="en-US" sz="2648" b="1">
                <a:solidFill>
                  <a:srgbClr val="000000"/>
                </a:solidFill>
                <a:latin typeface="Awami Nastaliq Bold"/>
                <a:ea typeface="Awami Nastaliq Bold"/>
                <a:cs typeface="Awami Nastaliq Bold"/>
                <a:sym typeface="Awami Nastaliq Bold"/>
              </a:rPr>
              <a:t> Research Objectives</a:t>
            </a:r>
          </a:p>
          <a:p>
            <a:pPr algn="ctr">
              <a:lnSpc>
                <a:spcPts val="3708"/>
              </a:lnSpc>
            </a:pPr>
            <a:r>
              <a:rPr lang="en-US" sz="2648" b="1">
                <a:solidFill>
                  <a:srgbClr val="000000"/>
                </a:solidFill>
                <a:latin typeface="Awami Nastaliq Bold"/>
                <a:ea typeface="Awami Nastaliq Bold"/>
                <a:cs typeface="Awami Nastaliq Bold"/>
                <a:sym typeface="Awami Nastaliq Bold"/>
              </a:rPr>
              <a:t> The following topics are examined in this project: Real-time gesture recognition for natural RPS communication.</a:t>
            </a:r>
          </a:p>
          <a:p>
            <a:pPr algn="ctr">
              <a:lnSpc>
                <a:spcPts val="3708"/>
              </a:lnSpc>
            </a:pPr>
            <a:r>
              <a:rPr lang="en-US" sz="2648" b="1">
                <a:solidFill>
                  <a:srgbClr val="000000"/>
                </a:solidFill>
                <a:latin typeface="Awami Nastaliq Bold"/>
                <a:ea typeface="Awami Nastaliq Bold"/>
                <a:cs typeface="Awami Nastaliq Bold"/>
                <a:sym typeface="Awami Nastaliq Bold"/>
              </a:rPr>
              <a:t> identifying recurrent human patterns in RPS.</a:t>
            </a:r>
          </a:p>
          <a:p>
            <a:pPr algn="ctr">
              <a:lnSpc>
                <a:spcPts val="3708"/>
              </a:lnSpc>
            </a:pPr>
            <a:r>
              <a:rPr lang="en-US" sz="2648" b="1">
                <a:solidFill>
                  <a:srgbClr val="000000"/>
                </a:solidFill>
                <a:latin typeface="Awami Nastaliq Bold"/>
                <a:ea typeface="Awami Nastaliq Bold"/>
                <a:cs typeface="Awami Nastaliq Bold"/>
                <a:sym typeface="Awami Nastaliq Bold"/>
              </a:rPr>
              <a:t> building an AI that adjusts its strategy based on human behaviour.</a:t>
            </a:r>
          </a:p>
          <a:p>
            <a:pPr algn="ctr">
              <a:lnSpc>
                <a:spcPts val="3708"/>
              </a:lnSpc>
            </a:pPr>
            <a:r>
              <a:rPr lang="en-US" sz="2648" b="1">
                <a:solidFill>
                  <a:srgbClr val="000000"/>
                </a:solidFill>
                <a:latin typeface="Awami Nastaliq Bold"/>
                <a:ea typeface="Awami Nastaliq Bold"/>
                <a:cs typeface="Awami Nastaliq Bold"/>
                <a:sym typeface="Awami Nastaliq Bold"/>
              </a:rPr>
              <a:t> Additionally, a real-time graph is displayed.</a:t>
            </a:r>
          </a:p>
          <a:p>
            <a:pPr algn="ctr">
              <a:lnSpc>
                <a:spcPts val="3708"/>
              </a:lnSpc>
            </a:pPr>
            <a:endParaRPr lang="en-US" sz="2648" b="1">
              <a:solidFill>
                <a:srgbClr val="000000"/>
              </a:solidFill>
              <a:latin typeface="Awami Nastaliq Bold"/>
              <a:ea typeface="Awami Nastaliq Bold"/>
              <a:cs typeface="Awami Nastaliq Bold"/>
              <a:sym typeface="Awami Nastaliq Bold"/>
            </a:endParaRPr>
          </a:p>
          <a:p>
            <a:pPr algn="ctr">
              <a:lnSpc>
                <a:spcPts val="3708"/>
              </a:lnSpc>
            </a:pPr>
            <a:r>
              <a:rPr lang="en-US" sz="2648" b="1">
                <a:solidFill>
                  <a:srgbClr val="000000"/>
                </a:solidFill>
                <a:latin typeface="Awami Nastaliq Bold"/>
                <a:ea typeface="Awami Nastaliq Bold"/>
                <a:cs typeface="Awami Nastaliq Bold"/>
                <a:sym typeface="Awami Nastaliq Bold"/>
              </a:rPr>
              <a:t> System Overview</a:t>
            </a:r>
          </a:p>
          <a:p>
            <a:pPr algn="ctr">
              <a:lnSpc>
                <a:spcPts val="3708"/>
              </a:lnSpc>
            </a:pPr>
            <a:r>
              <a:rPr lang="en-US" sz="2648" b="1">
                <a:solidFill>
                  <a:srgbClr val="000000"/>
                </a:solidFill>
                <a:latin typeface="Awami Nastaliq Bold"/>
                <a:ea typeface="Awami Nastaliq Bold"/>
                <a:cs typeface="Awami Nastaliq Bold"/>
                <a:sym typeface="Awami Nastaliq Bold"/>
              </a:rPr>
              <a:t> The system incorporates:</a:t>
            </a:r>
          </a:p>
          <a:p>
            <a:pPr algn="ctr">
              <a:lnSpc>
                <a:spcPts val="3708"/>
              </a:lnSpc>
            </a:pPr>
            <a:r>
              <a:rPr lang="en-US" sz="2648" b="1">
                <a:solidFill>
                  <a:srgbClr val="000000"/>
                </a:solidFill>
                <a:latin typeface="Awami Nastaliq Bold"/>
                <a:ea typeface="Awami Nastaliq Bold"/>
                <a:cs typeface="Awami Nastaliq Bold"/>
                <a:sym typeface="Awami Nastaliq Bold"/>
              </a:rPr>
              <a:t> The vision module uses gesture recognition based on MediaPipe.</a:t>
            </a:r>
          </a:p>
          <a:p>
            <a:pPr algn="ctr">
              <a:lnSpc>
                <a:spcPts val="3708"/>
              </a:lnSpc>
            </a:pPr>
            <a:r>
              <a:rPr lang="en-US" sz="2648" b="1">
                <a:solidFill>
                  <a:srgbClr val="000000"/>
                </a:solidFill>
                <a:latin typeface="Awami Nastaliq Bold"/>
                <a:ea typeface="Awami Nastaliq Bold"/>
                <a:cs typeface="Awami Nastaliq Bold"/>
                <a:sym typeface="Awami Nastaliq Bold"/>
              </a:rPr>
              <a:t> Game Engine: Interactive gameplay and score tracking.</a:t>
            </a:r>
          </a:p>
          <a:p>
            <a:pPr algn="ctr">
              <a:lnSpc>
                <a:spcPts val="3708"/>
              </a:lnSpc>
            </a:pPr>
            <a:r>
              <a:rPr lang="en-US" sz="2648" b="1">
                <a:solidFill>
                  <a:srgbClr val="000000"/>
                </a:solidFill>
                <a:latin typeface="Awami Nastaliq Bold"/>
                <a:ea typeface="Awami Nastaliq Bold"/>
                <a:cs typeface="Awami Nastaliq Bold"/>
                <a:sym typeface="Awami Nastaliq Bold"/>
              </a:rPr>
              <a:t> AI Strategy Module: Adaptive Opponent Modelling. </a:t>
            </a:r>
          </a:p>
        </p:txBody>
      </p:sp>
      <p:sp>
        <p:nvSpPr>
          <p:cNvPr id="4" name="Freeform 4"/>
          <p:cNvSpPr/>
          <p:nvPr/>
        </p:nvSpPr>
        <p:spPr>
          <a:xfrm>
            <a:off x="13094843" y="3208167"/>
            <a:ext cx="4959590" cy="4959590"/>
          </a:xfrm>
          <a:custGeom>
            <a:avLst/>
            <a:gdLst/>
            <a:ahLst/>
            <a:cxnLst/>
            <a:rect l="l" t="t" r="r" b="b"/>
            <a:pathLst>
              <a:path w="4959590" h="4959590">
                <a:moveTo>
                  <a:pt x="0" y="0"/>
                </a:moveTo>
                <a:lnTo>
                  <a:pt x="4959590" y="0"/>
                </a:lnTo>
                <a:lnTo>
                  <a:pt x="4959590" y="4959590"/>
                </a:lnTo>
                <a:lnTo>
                  <a:pt x="0" y="495959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715866" y="2612801"/>
            <a:ext cx="5061399" cy="5061399"/>
          </a:xfrm>
          <a:custGeom>
            <a:avLst/>
            <a:gdLst/>
            <a:ahLst/>
            <a:cxnLst/>
            <a:rect l="l" t="t" r="r" b="b"/>
            <a:pathLst>
              <a:path w="5061399" h="5061399">
                <a:moveTo>
                  <a:pt x="0" y="0"/>
                </a:moveTo>
                <a:lnTo>
                  <a:pt x="5061398" y="0"/>
                </a:lnTo>
                <a:lnTo>
                  <a:pt x="5061398" y="5061398"/>
                </a:lnTo>
                <a:lnTo>
                  <a:pt x="0" y="5061398"/>
                </a:lnTo>
                <a:lnTo>
                  <a:pt x="0" y="0"/>
                </a:lnTo>
                <a:close/>
              </a:path>
            </a:pathLst>
          </a:custGeom>
          <a:blipFill>
            <a:blip r:embed="rId2"/>
            <a:stretch>
              <a:fillRect/>
            </a:stretch>
          </a:blipFill>
        </p:spPr>
      </p:sp>
      <p:sp>
        <p:nvSpPr>
          <p:cNvPr id="3" name="TextBox 3"/>
          <p:cNvSpPr txBox="1"/>
          <p:nvPr/>
        </p:nvSpPr>
        <p:spPr>
          <a:xfrm>
            <a:off x="11813877" y="-180975"/>
            <a:ext cx="6474123"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Literature Review</a:t>
            </a:r>
          </a:p>
        </p:txBody>
      </p:sp>
      <p:sp>
        <p:nvSpPr>
          <p:cNvPr id="4" name="TextBox 4"/>
          <p:cNvSpPr txBox="1"/>
          <p:nvPr/>
        </p:nvSpPr>
        <p:spPr>
          <a:xfrm>
            <a:off x="0" y="1930039"/>
            <a:ext cx="12715866" cy="7667078"/>
          </a:xfrm>
          <a:prstGeom prst="rect">
            <a:avLst/>
          </a:prstGeom>
        </p:spPr>
        <p:txBody>
          <a:bodyPr lIns="0" tIns="0" rIns="0" bIns="0" rtlCol="0" anchor="t">
            <a:spAutoFit/>
          </a:bodyPr>
          <a:lstStyle/>
          <a:p>
            <a:pPr algn="ctr">
              <a:lnSpc>
                <a:spcPts val="4084"/>
              </a:lnSpc>
            </a:pPr>
            <a:endParaRPr/>
          </a:p>
          <a:p>
            <a:pPr algn="ctr">
              <a:lnSpc>
                <a:spcPts val="4375"/>
              </a:lnSpc>
            </a:pPr>
            <a:r>
              <a:rPr lang="en-US" sz="3125" b="1">
                <a:solidFill>
                  <a:srgbClr val="000000"/>
                </a:solidFill>
                <a:latin typeface="Awami Nastaliq Bold"/>
                <a:ea typeface="Awami Nastaliq Bold"/>
                <a:cs typeface="Awami Nastaliq Bold"/>
                <a:sym typeface="Awami Nastaliq Bold"/>
              </a:rPr>
              <a:t>Gesture Recognition and Opponent Modelling</a:t>
            </a:r>
          </a:p>
          <a:p>
            <a:pPr algn="ctr">
              <a:lnSpc>
                <a:spcPts val="4375"/>
              </a:lnSpc>
            </a:pPr>
            <a:r>
              <a:rPr lang="en-US" sz="3125" b="1">
                <a:solidFill>
                  <a:srgbClr val="000000"/>
                </a:solidFill>
                <a:latin typeface="Awami Nastaliq Bold"/>
                <a:ea typeface="Awami Nastaliq Bold"/>
                <a:cs typeface="Awami Nastaliq Bold"/>
                <a:sym typeface="Awami Nastaliq Bold"/>
              </a:rPr>
              <a:t> In games like poker, adaptive strategies perform better than static ones (Billings et al., 2006), and in StarCraft, online learning helps with prediction (Bard et al., 2013). Human biases such as sequential patterns are demonstrated by RPS studies (Lockett et al., 2012). Real-time tracking for gesture input is made possible by MediaPipe Hands (Zhang et al., 2020), and rule-based landmark techniques (Kumar et al., 2021) perform faster and more accurately than CNNs (Chavez et al., 2019).</a:t>
            </a:r>
          </a:p>
          <a:p>
            <a:pPr algn="ctr">
              <a:lnSpc>
                <a:spcPts val="4375"/>
              </a:lnSpc>
            </a:pPr>
            <a:endParaRPr lang="en-US" sz="3125" b="1">
              <a:solidFill>
                <a:srgbClr val="000000"/>
              </a:solidFill>
              <a:latin typeface="Awami Nastaliq Bold"/>
              <a:ea typeface="Awami Nastaliq Bold"/>
              <a:cs typeface="Awami Nastaliq Bold"/>
              <a:sym typeface="Awami Nastaliq Bold"/>
            </a:endParaRPr>
          </a:p>
          <a:p>
            <a:pPr algn="ctr">
              <a:lnSpc>
                <a:spcPts val="4375"/>
              </a:lnSpc>
            </a:pPr>
            <a:r>
              <a:rPr lang="en-US" sz="3125" b="1">
                <a:solidFill>
                  <a:srgbClr val="000000"/>
                </a:solidFill>
                <a:latin typeface="Awami Nastaliq Bold"/>
                <a:ea typeface="Awami Nastaliq Bold"/>
                <a:cs typeface="Awami Nastaliq Bold"/>
                <a:sym typeface="Awami Nastaliq Bold"/>
              </a:rPr>
              <a:t> Human Conduct in Video Games</a:t>
            </a:r>
          </a:p>
          <a:p>
            <a:pPr algn="ctr">
              <a:lnSpc>
                <a:spcPts val="4375"/>
              </a:lnSpc>
            </a:pPr>
            <a:r>
              <a:rPr lang="en-US" sz="3125" b="1">
                <a:solidFill>
                  <a:srgbClr val="000000"/>
                </a:solidFill>
                <a:latin typeface="Awami Nastaliq Bold"/>
                <a:ea typeface="Awami Nastaliq Bold"/>
                <a:cs typeface="Awami Nastaliq Bold"/>
                <a:sym typeface="Awami Nastaliq Bold"/>
              </a:rPr>
              <a:t> According to Wang et al. (2014), humans frequently favour Rock in RPS and employ Win-Stay, Lose-Shift tactics. According to Dyson et al. (2016), analysis improves predictability over randomness.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522155" y="1866660"/>
            <a:ext cx="7391640" cy="7391640"/>
          </a:xfrm>
          <a:custGeom>
            <a:avLst/>
            <a:gdLst/>
            <a:ahLst/>
            <a:cxnLst/>
            <a:rect l="l" t="t" r="r" b="b"/>
            <a:pathLst>
              <a:path w="7391640" h="7391640">
                <a:moveTo>
                  <a:pt x="0" y="0"/>
                </a:moveTo>
                <a:lnTo>
                  <a:pt x="7391639" y="0"/>
                </a:lnTo>
                <a:lnTo>
                  <a:pt x="7391639" y="7391640"/>
                </a:lnTo>
                <a:lnTo>
                  <a:pt x="0" y="7391640"/>
                </a:lnTo>
                <a:lnTo>
                  <a:pt x="0" y="0"/>
                </a:lnTo>
                <a:close/>
              </a:path>
            </a:pathLst>
          </a:custGeom>
          <a:blipFill>
            <a:blip r:embed="rId2"/>
            <a:stretch>
              <a:fillRect/>
            </a:stretch>
          </a:blipFill>
        </p:spPr>
      </p:sp>
      <p:sp>
        <p:nvSpPr>
          <p:cNvPr id="3" name="TextBox 3"/>
          <p:cNvSpPr txBox="1"/>
          <p:nvPr/>
        </p:nvSpPr>
        <p:spPr>
          <a:xfrm>
            <a:off x="13539589" y="-180975"/>
            <a:ext cx="4748411"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Methodology</a:t>
            </a:r>
          </a:p>
        </p:txBody>
      </p:sp>
      <p:sp>
        <p:nvSpPr>
          <p:cNvPr id="4" name="TextBox 4"/>
          <p:cNvSpPr txBox="1"/>
          <p:nvPr/>
        </p:nvSpPr>
        <p:spPr>
          <a:xfrm>
            <a:off x="746887" y="4652327"/>
            <a:ext cx="6107212" cy="887095"/>
          </a:xfrm>
          <a:prstGeom prst="rect">
            <a:avLst/>
          </a:prstGeom>
        </p:spPr>
        <p:txBody>
          <a:bodyPr lIns="0" tIns="0" rIns="0" bIns="0" rtlCol="0" anchor="t">
            <a:spAutoFit/>
          </a:bodyPr>
          <a:lstStyle/>
          <a:p>
            <a:pPr algn="ctr">
              <a:lnSpc>
                <a:spcPts val="7279"/>
              </a:lnSpc>
            </a:pPr>
            <a:r>
              <a:rPr lang="en-US" sz="5199" b="1">
                <a:solidFill>
                  <a:srgbClr val="000000"/>
                </a:solidFill>
                <a:latin typeface="Awami Nastaliq Bold"/>
                <a:ea typeface="Awami Nastaliq Bold"/>
                <a:cs typeface="Awami Nastaliq Bold"/>
                <a:sym typeface="Awami Nastaliq Bold"/>
              </a:rPr>
              <a:t>System Flow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4371439" y="-180975"/>
            <a:ext cx="3916561" cy="1576069"/>
          </a:xfrm>
          <a:prstGeom prst="rect">
            <a:avLst/>
          </a:prstGeom>
        </p:spPr>
        <p:txBody>
          <a:bodyPr lIns="0" tIns="0" rIns="0" bIns="0" rtlCol="0" anchor="t">
            <a:spAutoFit/>
          </a:bodyPr>
          <a:lstStyle/>
          <a:p>
            <a:pPr algn="ctr">
              <a:lnSpc>
                <a:spcPts val="12880"/>
              </a:lnSpc>
            </a:pPr>
            <a:r>
              <a:rPr lang="en-US" sz="9200">
                <a:solidFill>
                  <a:srgbClr val="000000"/>
                </a:solidFill>
                <a:latin typeface="Daydream"/>
                <a:ea typeface="Daydream"/>
                <a:cs typeface="Daydream"/>
                <a:sym typeface="Daydream"/>
              </a:rPr>
              <a:t>Algorithm</a:t>
            </a:r>
          </a:p>
        </p:txBody>
      </p:sp>
      <p:sp>
        <p:nvSpPr>
          <p:cNvPr id="3" name="TextBox 3"/>
          <p:cNvSpPr txBox="1"/>
          <p:nvPr/>
        </p:nvSpPr>
        <p:spPr>
          <a:xfrm>
            <a:off x="4797323" y="7477184"/>
            <a:ext cx="7871698" cy="1181041"/>
          </a:xfrm>
          <a:prstGeom prst="rect">
            <a:avLst/>
          </a:prstGeom>
        </p:spPr>
        <p:txBody>
          <a:bodyPr lIns="0" tIns="0" rIns="0" bIns="0" rtlCol="0" anchor="t">
            <a:spAutoFit/>
          </a:bodyPr>
          <a:lstStyle/>
          <a:p>
            <a:pPr algn="ctr">
              <a:lnSpc>
                <a:spcPts val="4728"/>
              </a:lnSpc>
            </a:pPr>
            <a:r>
              <a:rPr lang="en-US" sz="3377" b="1">
                <a:solidFill>
                  <a:srgbClr val="000000"/>
                </a:solidFill>
                <a:latin typeface="Awami Nastaliq Bold"/>
                <a:ea typeface="Awami Nastaliq Bold"/>
                <a:cs typeface="Awami Nastaliq Bold"/>
                <a:sym typeface="Awami Nastaliq Bold"/>
              </a:rPr>
              <a:t>Gesture Recognition (hand_gesture_rps.py)</a:t>
            </a:r>
          </a:p>
          <a:p>
            <a:pPr algn="ctr">
              <a:lnSpc>
                <a:spcPts val="4728"/>
              </a:lnSpc>
            </a:pPr>
            <a:endParaRPr lang="en-US" sz="3377" b="1">
              <a:solidFill>
                <a:srgbClr val="000000"/>
              </a:solidFill>
              <a:latin typeface="Awami Nastaliq Bold"/>
              <a:ea typeface="Awami Nastaliq Bold"/>
              <a:cs typeface="Awami Nastaliq Bold"/>
              <a:sym typeface="Awami Nastaliq Bold"/>
            </a:endParaRPr>
          </a:p>
        </p:txBody>
      </p:sp>
      <p:sp>
        <p:nvSpPr>
          <p:cNvPr id="4" name="Freeform 4"/>
          <p:cNvSpPr/>
          <p:nvPr/>
        </p:nvSpPr>
        <p:spPr>
          <a:xfrm>
            <a:off x="4515116" y="2443827"/>
            <a:ext cx="8436112" cy="4836750"/>
          </a:xfrm>
          <a:custGeom>
            <a:avLst/>
            <a:gdLst/>
            <a:ahLst/>
            <a:cxnLst/>
            <a:rect l="l" t="t" r="r" b="b"/>
            <a:pathLst>
              <a:path w="8436112" h="4836750">
                <a:moveTo>
                  <a:pt x="0" y="0"/>
                </a:moveTo>
                <a:lnTo>
                  <a:pt x="8436112" y="0"/>
                </a:lnTo>
                <a:lnTo>
                  <a:pt x="8436112" y="4836750"/>
                </a:lnTo>
                <a:lnTo>
                  <a:pt x="0" y="4836750"/>
                </a:lnTo>
                <a:lnTo>
                  <a:pt x="0" y="0"/>
                </a:lnTo>
                <a:close/>
              </a:path>
            </a:pathLst>
          </a:custGeom>
          <a:blipFill>
            <a:blip r:embed="rId2"/>
            <a:stretch>
              <a:fillRect t="-35404" b="-39011"/>
            </a:stretch>
          </a:blipFill>
        </p:spPr>
      </p:sp>
      <p:sp>
        <p:nvSpPr>
          <p:cNvPr id="5" name="TextBox 5"/>
          <p:cNvSpPr txBox="1"/>
          <p:nvPr/>
        </p:nvSpPr>
        <p:spPr>
          <a:xfrm>
            <a:off x="2523381" y="1547221"/>
            <a:ext cx="13241238" cy="629906"/>
          </a:xfrm>
          <a:prstGeom prst="rect">
            <a:avLst/>
          </a:prstGeom>
        </p:spPr>
        <p:txBody>
          <a:bodyPr lIns="0" tIns="0" rIns="0" bIns="0" rtlCol="0" anchor="t">
            <a:spAutoFit/>
          </a:bodyPr>
          <a:lstStyle/>
          <a:p>
            <a:pPr algn="ctr">
              <a:lnSpc>
                <a:spcPts val="5180"/>
              </a:lnSpc>
              <a:spcBef>
                <a:spcPct val="0"/>
              </a:spcBef>
            </a:pPr>
            <a:r>
              <a:rPr lang="en-US" sz="3700">
                <a:solidFill>
                  <a:srgbClr val="000000"/>
                </a:solidFill>
                <a:latin typeface="Daydream"/>
                <a:ea typeface="Daydream"/>
                <a:cs typeface="Daydream"/>
                <a:sym typeface="Daydream"/>
              </a:rPr>
              <a:t>"The AI plays the game, learns from wins and losses, and gets smarter with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619662"/>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2"/>
            <a:stretch>
              <a:fillRect/>
            </a:stretch>
          </a:blipFill>
        </p:spPr>
      </p:sp>
      <p:sp>
        <p:nvSpPr>
          <p:cNvPr id="3" name="TextBox 3"/>
          <p:cNvSpPr txBox="1"/>
          <p:nvPr/>
        </p:nvSpPr>
        <p:spPr>
          <a:xfrm>
            <a:off x="15400048" y="-123825"/>
            <a:ext cx="2887952" cy="1152525"/>
          </a:xfrm>
          <a:prstGeom prst="rect">
            <a:avLst/>
          </a:prstGeom>
        </p:spPr>
        <p:txBody>
          <a:bodyPr lIns="0" tIns="0" rIns="0" bIns="0" rtlCol="0" anchor="t">
            <a:spAutoFit/>
          </a:bodyPr>
          <a:lstStyle/>
          <a:p>
            <a:pPr algn="ctr">
              <a:lnSpc>
                <a:spcPts val="9497"/>
              </a:lnSpc>
              <a:spcBef>
                <a:spcPct val="0"/>
              </a:spcBef>
            </a:pPr>
            <a:r>
              <a:rPr lang="en-US" sz="6783">
                <a:solidFill>
                  <a:srgbClr val="000000"/>
                </a:solidFill>
                <a:latin typeface="Daydream"/>
                <a:ea typeface="Daydream"/>
                <a:cs typeface="Daydream"/>
                <a:sym typeface="Daydream"/>
              </a:rPr>
              <a:t>Algorithm</a:t>
            </a:r>
          </a:p>
        </p:txBody>
      </p:sp>
      <p:sp>
        <p:nvSpPr>
          <p:cNvPr id="4" name="TextBox 4"/>
          <p:cNvSpPr txBox="1"/>
          <p:nvPr/>
        </p:nvSpPr>
        <p:spPr>
          <a:xfrm>
            <a:off x="6242547" y="2416730"/>
            <a:ext cx="12045453" cy="5980995"/>
          </a:xfrm>
          <a:prstGeom prst="rect">
            <a:avLst/>
          </a:prstGeom>
        </p:spPr>
        <p:txBody>
          <a:bodyPr lIns="0" tIns="0" rIns="0" bIns="0" rtlCol="0" anchor="t">
            <a:spAutoFit/>
          </a:bodyPr>
          <a:lstStyle/>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In Rock, Paper, Scissors in Reinforcement Learning</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AI player as the game agent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Environment: Player versus AI game interface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State: Final actions of the player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AI decides between rock, paper, or scissors.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Reward: bonus for win streaks (hard mode); +1 for wins, 0 for ties, and -1 for losses.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Q-learning with Q-table is the algorithm. </a:t>
            </a:r>
          </a:p>
          <a:p>
            <a:pPr algn="ctr">
              <a:lnSpc>
                <a:spcPts val="4763"/>
              </a:lnSpc>
              <a:spcBef>
                <a:spcPct val="0"/>
              </a:spcBef>
            </a:pPr>
            <a:r>
              <a:rPr lang="en-US" sz="3402" b="1">
                <a:solidFill>
                  <a:srgbClr val="000000"/>
                </a:solidFill>
                <a:latin typeface="Awami Nastaliq Bold"/>
                <a:ea typeface="Awami Nastaliq Bold"/>
                <a:cs typeface="Awami Nastaliq Bold"/>
                <a:sym typeface="Awami Nastaliq Bold"/>
              </a:rPr>
              <a:t> Learning: Updates Q-values derived from results to enhance subsequent 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772215" y="0"/>
            <a:ext cx="8743570" cy="5825403"/>
          </a:xfrm>
          <a:custGeom>
            <a:avLst/>
            <a:gdLst/>
            <a:ahLst/>
            <a:cxnLst/>
            <a:rect l="l" t="t" r="r" b="b"/>
            <a:pathLst>
              <a:path w="8743570" h="5825403">
                <a:moveTo>
                  <a:pt x="0" y="0"/>
                </a:moveTo>
                <a:lnTo>
                  <a:pt x="8743570" y="0"/>
                </a:lnTo>
                <a:lnTo>
                  <a:pt x="8743570" y="5825403"/>
                </a:lnTo>
                <a:lnTo>
                  <a:pt x="0" y="5825403"/>
                </a:lnTo>
                <a:lnTo>
                  <a:pt x="0" y="0"/>
                </a:lnTo>
                <a:close/>
              </a:path>
            </a:pathLst>
          </a:custGeom>
          <a:blipFill>
            <a:blip r:embed="rId2"/>
            <a:stretch>
              <a:fillRect/>
            </a:stretch>
          </a:blipFill>
        </p:spPr>
      </p:sp>
      <p:sp>
        <p:nvSpPr>
          <p:cNvPr id="3" name="TextBox 3"/>
          <p:cNvSpPr txBox="1"/>
          <p:nvPr/>
        </p:nvSpPr>
        <p:spPr>
          <a:xfrm>
            <a:off x="15400048" y="-123825"/>
            <a:ext cx="2887952" cy="1152525"/>
          </a:xfrm>
          <a:prstGeom prst="rect">
            <a:avLst/>
          </a:prstGeom>
        </p:spPr>
        <p:txBody>
          <a:bodyPr lIns="0" tIns="0" rIns="0" bIns="0" rtlCol="0" anchor="t">
            <a:spAutoFit/>
          </a:bodyPr>
          <a:lstStyle/>
          <a:p>
            <a:pPr algn="ctr">
              <a:lnSpc>
                <a:spcPts val="9497"/>
              </a:lnSpc>
              <a:spcBef>
                <a:spcPct val="0"/>
              </a:spcBef>
            </a:pPr>
            <a:r>
              <a:rPr lang="en-US" sz="6783">
                <a:solidFill>
                  <a:srgbClr val="000000"/>
                </a:solidFill>
                <a:latin typeface="Daydream"/>
                <a:ea typeface="Daydream"/>
                <a:cs typeface="Daydream"/>
                <a:sym typeface="Daydream"/>
              </a:rPr>
              <a:t>Algorithm</a:t>
            </a:r>
          </a:p>
        </p:txBody>
      </p:sp>
      <p:sp>
        <p:nvSpPr>
          <p:cNvPr id="4" name="TextBox 4"/>
          <p:cNvSpPr txBox="1"/>
          <p:nvPr/>
        </p:nvSpPr>
        <p:spPr>
          <a:xfrm>
            <a:off x="415276" y="5768253"/>
            <a:ext cx="16844024" cy="4407517"/>
          </a:xfrm>
          <a:prstGeom prst="rect">
            <a:avLst/>
          </a:prstGeom>
        </p:spPr>
        <p:txBody>
          <a:bodyPr lIns="0" tIns="0" rIns="0" bIns="0" rtlCol="0" anchor="t">
            <a:spAutoFit/>
          </a:bodyPr>
          <a:lstStyle/>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Levels of AI Difficulty Making use of RL</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I developed five AI difficulty levels to mimic learning progression:</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Level 1: Unplanned actions (no learning)</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Level 2: Q-learning AI that is highly exploratory (inquisitive)</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Level 3: Moderate exploration and Q-learning</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Level 4: Persistent memory Q-learning (Q-table loaded/stored)</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Level 5: Advanced Q-learning using reward shaping and opponent pattern prediction (Markov-style memory)</a:t>
            </a:r>
          </a:p>
          <a:p>
            <a:pPr algn="ctr">
              <a:lnSpc>
                <a:spcPts val="3923"/>
              </a:lnSpc>
              <a:spcBef>
                <a:spcPct val="0"/>
              </a:spcBef>
            </a:pPr>
            <a:r>
              <a:rPr lang="en-US" sz="2802" b="1">
                <a:solidFill>
                  <a:srgbClr val="000000"/>
                </a:solidFill>
                <a:latin typeface="Awami Nastaliq Bold"/>
                <a:ea typeface="Awami Nastaliq Bold"/>
                <a:cs typeface="Awami Nastaliq Bold"/>
                <a:sym typeface="Awami Nastaliq Bold"/>
              </a:rPr>
              <a:t> This scaling demonstrates the AI's transformation from a random learner to a strategic learner that adjusts to the player.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852613" y="1891490"/>
            <a:ext cx="5778062" cy="5778062"/>
          </a:xfrm>
          <a:custGeom>
            <a:avLst/>
            <a:gdLst/>
            <a:ahLst/>
            <a:cxnLst/>
            <a:rect l="l" t="t" r="r" b="b"/>
            <a:pathLst>
              <a:path w="5778062" h="5778062">
                <a:moveTo>
                  <a:pt x="0" y="0"/>
                </a:moveTo>
                <a:lnTo>
                  <a:pt x="5778063" y="0"/>
                </a:lnTo>
                <a:lnTo>
                  <a:pt x="5778063" y="5778063"/>
                </a:lnTo>
                <a:lnTo>
                  <a:pt x="0" y="5778063"/>
                </a:lnTo>
                <a:lnTo>
                  <a:pt x="0" y="0"/>
                </a:lnTo>
                <a:close/>
              </a:path>
            </a:pathLst>
          </a:custGeom>
          <a:blipFill>
            <a:blip r:embed="rId2"/>
            <a:stretch>
              <a:fillRect/>
            </a:stretch>
          </a:blipFill>
        </p:spPr>
      </p:sp>
      <p:sp>
        <p:nvSpPr>
          <p:cNvPr id="3" name="TextBox 3"/>
          <p:cNvSpPr txBox="1"/>
          <p:nvPr/>
        </p:nvSpPr>
        <p:spPr>
          <a:xfrm>
            <a:off x="15400048" y="-123825"/>
            <a:ext cx="2887952" cy="1152525"/>
          </a:xfrm>
          <a:prstGeom prst="rect">
            <a:avLst/>
          </a:prstGeom>
        </p:spPr>
        <p:txBody>
          <a:bodyPr lIns="0" tIns="0" rIns="0" bIns="0" rtlCol="0" anchor="t">
            <a:spAutoFit/>
          </a:bodyPr>
          <a:lstStyle/>
          <a:p>
            <a:pPr algn="ctr">
              <a:lnSpc>
                <a:spcPts val="9497"/>
              </a:lnSpc>
              <a:spcBef>
                <a:spcPct val="0"/>
              </a:spcBef>
            </a:pPr>
            <a:r>
              <a:rPr lang="en-US" sz="6783">
                <a:solidFill>
                  <a:srgbClr val="000000"/>
                </a:solidFill>
                <a:latin typeface="Daydream"/>
                <a:ea typeface="Daydream"/>
                <a:cs typeface="Daydream"/>
                <a:sym typeface="Daydream"/>
              </a:rPr>
              <a:t>Algorithm</a:t>
            </a:r>
          </a:p>
        </p:txBody>
      </p:sp>
      <p:sp>
        <p:nvSpPr>
          <p:cNvPr id="4" name="TextBox 4"/>
          <p:cNvSpPr txBox="1"/>
          <p:nvPr/>
        </p:nvSpPr>
        <p:spPr>
          <a:xfrm>
            <a:off x="591592" y="2731694"/>
            <a:ext cx="10301507" cy="4040505"/>
          </a:xfrm>
          <a:prstGeom prst="rect">
            <a:avLst/>
          </a:prstGeom>
        </p:spPr>
        <p:txBody>
          <a:bodyPr lIns="0" tIns="0" rIns="0" bIns="0" rtlCol="0" anchor="t">
            <a:spAutoFit/>
          </a:bodyPr>
          <a:lstStyle/>
          <a:p>
            <a:pPr algn="ctr">
              <a:lnSpc>
                <a:spcPts val="4620"/>
              </a:lnSpc>
            </a:pPr>
            <a:r>
              <a:rPr lang="en-US" sz="3300" b="1">
                <a:solidFill>
                  <a:srgbClr val="000000"/>
                </a:solidFill>
                <a:latin typeface="Awami Nastaliq Bold"/>
                <a:ea typeface="Awami Nastaliq Bold"/>
                <a:cs typeface="Awami Nastaliq Bold"/>
                <a:sym typeface="Awami Nastaliq Bold"/>
              </a:rPr>
              <a:t>Gesture Recognition </a:t>
            </a:r>
          </a:p>
          <a:p>
            <a:pPr algn="ctr">
              <a:lnSpc>
                <a:spcPts val="4620"/>
              </a:lnSpc>
            </a:pPr>
            <a:r>
              <a:rPr lang="en-US" sz="3300" b="1">
                <a:solidFill>
                  <a:srgbClr val="000000"/>
                </a:solidFill>
                <a:latin typeface="Awami Nastaliq Bold"/>
                <a:ea typeface="Awami Nastaliq Bold"/>
                <a:cs typeface="Awami Nastaliq Bold"/>
                <a:sym typeface="Awami Nastaliq Bold"/>
              </a:rPr>
              <a:t> MediaPipe and OpenCV are used to identify Rock, Paper, Scissors hand gestures in real time using webcam input in order to add more interaction to the game.</a:t>
            </a:r>
          </a:p>
          <a:p>
            <a:pPr algn="ctr">
              <a:lnSpc>
                <a:spcPts val="4620"/>
              </a:lnSpc>
            </a:pPr>
            <a:endParaRPr lang="en-US" sz="3300" b="1">
              <a:solidFill>
                <a:srgbClr val="000000"/>
              </a:solidFill>
              <a:latin typeface="Awami Nastaliq Bold"/>
              <a:ea typeface="Awami Nastaliq Bold"/>
              <a:cs typeface="Awami Nastaliq Bold"/>
              <a:sym typeface="Awami Nastaliq Bold"/>
            </a:endParaRPr>
          </a:p>
          <a:p>
            <a:pPr algn="ctr">
              <a:lnSpc>
                <a:spcPts val="4620"/>
              </a:lnSpc>
              <a:spcBef>
                <a:spcPct val="0"/>
              </a:spcBef>
            </a:pPr>
            <a:r>
              <a:rPr lang="en-US" sz="3300" b="1">
                <a:solidFill>
                  <a:srgbClr val="000000"/>
                </a:solidFill>
                <a:latin typeface="Awami Nastaliq Bold"/>
                <a:ea typeface="Awami Nastaliq Bold"/>
                <a:cs typeface="Awami Nastaliq Bold"/>
                <a:sym typeface="Awami Nastaliq Bold"/>
              </a:rPr>
              <a:t> Players can now use hand signals in place of keyboard input thanks to this.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1910</Words>
  <Application>Microsoft Office PowerPoint</Application>
  <PresentationFormat>Custom</PresentationFormat>
  <Paragraphs>147</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Awami Nastaliq</vt:lpstr>
      <vt:lpstr>Awami Nastaliq Bold</vt:lpstr>
      <vt:lpstr>Calibri</vt:lpstr>
      <vt:lpstr>Canva Sans Bold</vt:lpstr>
      <vt:lpstr>Daydream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cp:lastModifiedBy>Sandra Kaveesher</cp:lastModifiedBy>
  <cp:revision>3</cp:revision>
  <dcterms:created xsi:type="dcterms:W3CDTF">2006-08-16T00:00:00Z</dcterms:created>
  <dcterms:modified xsi:type="dcterms:W3CDTF">2025-11-28T06:19:09Z</dcterms:modified>
  <dc:identifier>DAGt0UCu9Ro</dc:identifier>
</cp:coreProperties>
</file>